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3" r:id="rId1"/>
  </p:sldMasterIdLst>
  <p:sldIdLst>
    <p:sldId id="256" r:id="rId2"/>
    <p:sldId id="259" r:id="rId3"/>
    <p:sldId id="257" r:id="rId4"/>
    <p:sldId id="265" r:id="rId5"/>
    <p:sldId id="266" r:id="rId6"/>
    <p:sldId id="270" r:id="rId7"/>
    <p:sldId id="277"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1D37"/>
    <a:srgbClr val="4437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p:cViewPr varScale="1">
        <p:scale>
          <a:sx n="65" d="100"/>
          <a:sy n="65" d="100"/>
        </p:scale>
        <p:origin x="197"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GB"/>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pPr algn="l"/>
            <a:fld id="{A5B0A250-5CC0-1746-B209-08E8B0DAE6AF}" type="datetimeFigureOut">
              <a:rPr lang="en-US" smtClean="0"/>
              <a:pPr algn="l"/>
              <a:t>7/18/2023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459026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5B0A250-5CC0-1746-B209-08E8B0DAE6AF}" type="datetimeFigureOut">
              <a:rPr lang="en-US" smtClean="0"/>
              <a:pPr/>
              <a:t>7/18/2023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3855686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GB"/>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A5B0A250-5CC0-1746-B209-08E8B0DAE6AF}" type="datetimeFigureOut">
              <a:rPr lang="en-US" smtClean="0"/>
              <a:pPr/>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2189577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GB"/>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A5B0A250-5CC0-1746-B209-08E8B0DAE6AF}" type="datetimeFigureOut">
              <a:rPr lang="en-US" smtClean="0"/>
              <a:pPr/>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4004564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5B0A250-5CC0-1746-B209-08E8B0DAE6AF}" type="datetimeFigureOut">
              <a:rPr lang="en-US" smtClean="0"/>
              <a:pPr/>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910317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5B0A250-5CC0-1746-B209-08E8B0DAE6AF}" type="datetimeFigureOut">
              <a:rPr lang="en-US" smtClean="0"/>
              <a:pPr/>
              <a:t>7/18/2023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3540085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5B0A250-5CC0-1746-B209-08E8B0DAE6AF}" type="datetimeFigureOut">
              <a:rPr lang="en-US" smtClean="0"/>
              <a:pPr/>
              <a:t>7/18/2023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382064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A5B0A250-5CC0-1746-B209-08E8B0DAE6AF}" type="datetimeFigureOut">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ABCAEC-7D34-E549-A96E-FCEDAADBE4B0}" type="slidenum">
              <a:rPr lang="en-US" smtClean="0"/>
              <a:t>‹#›</a:t>
            </a:fld>
            <a:endParaRPr lang="en-US"/>
          </a:p>
        </p:txBody>
      </p:sp>
    </p:spTree>
    <p:extLst>
      <p:ext uri="{BB962C8B-B14F-4D97-AF65-F5344CB8AC3E}">
        <p14:creationId xmlns:p14="http://schemas.microsoft.com/office/powerpoint/2010/main" val="2438907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5B0A250-5CC0-1746-B209-08E8B0DAE6AF}"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9ABCAEC-7D34-E549-A96E-FCEDAADBE4B0}" type="slidenum">
              <a:rPr lang="en-US" smtClean="0"/>
              <a:t>‹#›</a:t>
            </a:fld>
            <a:endParaRPr lang="en-US"/>
          </a:p>
        </p:txBody>
      </p:sp>
    </p:spTree>
    <p:extLst>
      <p:ext uri="{BB962C8B-B14F-4D97-AF65-F5344CB8AC3E}">
        <p14:creationId xmlns:p14="http://schemas.microsoft.com/office/powerpoint/2010/main" val="2349526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5B0A250-5CC0-1746-B209-08E8B0DAE6AF}" type="datetimeFigureOut">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ABCAEC-7D34-E549-A96E-FCEDAADBE4B0}" type="slidenum">
              <a:rPr lang="en-US" smtClean="0"/>
              <a:t>‹#›</a:t>
            </a:fld>
            <a:endParaRPr lang="en-US"/>
          </a:p>
        </p:txBody>
      </p:sp>
    </p:spTree>
    <p:extLst>
      <p:ext uri="{BB962C8B-B14F-4D97-AF65-F5344CB8AC3E}">
        <p14:creationId xmlns:p14="http://schemas.microsoft.com/office/powerpoint/2010/main" val="2022371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5B0A250-5CC0-1746-B209-08E8B0DAE6AF}" type="datetimeFigureOut">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1617716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5B0A250-5CC0-1746-B209-08E8B0DAE6AF}" type="datetimeFigureOut">
              <a:rPr lang="en-US" smtClean="0"/>
              <a:t>7/18/2023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ABCAEC-7D34-E549-A96E-FCEDAADBE4B0}" type="slidenum">
              <a:rPr lang="en-US" smtClean="0"/>
              <a:t>‹#›</a:t>
            </a:fld>
            <a:endParaRPr lang="en-US" dirty="0"/>
          </a:p>
        </p:txBody>
      </p:sp>
    </p:spTree>
    <p:extLst>
      <p:ext uri="{BB962C8B-B14F-4D97-AF65-F5344CB8AC3E}">
        <p14:creationId xmlns:p14="http://schemas.microsoft.com/office/powerpoint/2010/main" val="1325231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5B0A250-5CC0-1746-B209-08E8B0DAE6AF}" type="datetimeFigureOut">
              <a:rPr lang="en-US" smtClean="0"/>
              <a:t>7/18/2023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ABCAEC-7D34-E549-A96E-FCEDAADBE4B0}" type="slidenum">
              <a:rPr lang="en-US" smtClean="0"/>
              <a:t>‹#›</a:t>
            </a:fld>
            <a:endParaRPr lang="en-US"/>
          </a:p>
        </p:txBody>
      </p:sp>
    </p:spTree>
    <p:extLst>
      <p:ext uri="{BB962C8B-B14F-4D97-AF65-F5344CB8AC3E}">
        <p14:creationId xmlns:p14="http://schemas.microsoft.com/office/powerpoint/2010/main" val="3798820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5B0A250-5CC0-1746-B209-08E8B0DAE6AF}" type="datetimeFigureOut">
              <a:rPr lang="en-US" smtClean="0"/>
              <a:t>7/18/2023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ABCAEC-7D34-E549-A96E-FCEDAADBE4B0}" type="slidenum">
              <a:rPr lang="en-US" smtClean="0"/>
              <a:t>‹#›</a:t>
            </a:fld>
            <a:endParaRPr lang="en-US"/>
          </a:p>
        </p:txBody>
      </p:sp>
    </p:spTree>
    <p:extLst>
      <p:ext uri="{BB962C8B-B14F-4D97-AF65-F5344CB8AC3E}">
        <p14:creationId xmlns:p14="http://schemas.microsoft.com/office/powerpoint/2010/main" val="3166673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0A250-5CC0-1746-B209-08E8B0DAE6AF}" type="datetimeFigureOut">
              <a:rPr lang="en-US" smtClean="0"/>
              <a:pPr/>
              <a:t>7/18/2023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3286013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5B0A250-5CC0-1746-B209-08E8B0DAE6AF}" type="datetimeFigureOut">
              <a:rPr lang="en-US" smtClean="0"/>
              <a:t>7/18/2023</a:t>
            </a:fld>
            <a:endParaRPr lang="en-US" dirty="0"/>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9ABCAEC-7D34-E549-A96E-FCEDAADBE4B0}" type="slidenum">
              <a:rPr lang="en-US" smtClean="0"/>
              <a:t>‹#›</a:t>
            </a:fld>
            <a:endParaRPr lang="en-US"/>
          </a:p>
        </p:txBody>
      </p:sp>
    </p:spTree>
    <p:extLst>
      <p:ext uri="{BB962C8B-B14F-4D97-AF65-F5344CB8AC3E}">
        <p14:creationId xmlns:p14="http://schemas.microsoft.com/office/powerpoint/2010/main" val="24734410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GB"/>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5B0A250-5CC0-1746-B209-08E8B0DAE6AF}" type="datetimeFigureOut">
              <a:rPr lang="en-US" smtClean="0"/>
              <a:t>7/18/2023</a:t>
            </a:fld>
            <a:endParaRPr lang="en-US" dirty="0"/>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9ABCAEC-7D34-E549-A96E-FCEDAADBE4B0}" type="slidenum">
              <a:rPr lang="en-US" smtClean="0"/>
              <a:t>‹#›</a:t>
            </a:fld>
            <a:endParaRPr lang="en-US"/>
          </a:p>
        </p:txBody>
      </p:sp>
    </p:spTree>
    <p:extLst>
      <p:ext uri="{BB962C8B-B14F-4D97-AF65-F5344CB8AC3E}">
        <p14:creationId xmlns:p14="http://schemas.microsoft.com/office/powerpoint/2010/main" val="3580771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A5B0A250-5CC0-1746-B209-08E8B0DAE6AF}" type="datetimeFigureOut">
              <a:rPr lang="en-US" smtClean="0"/>
              <a:pPr/>
              <a:t>7/18/2023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189864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mailto:R.Sandover@exeter.ac.uk"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7D8E387F-ED92-8443-A458-43ACAF2AC7D7}"/>
              </a:ext>
            </a:extLst>
          </p:cNvPr>
          <p:cNvPicPr>
            <a:picLocks noChangeAspect="1"/>
          </p:cNvPicPr>
          <p:nvPr/>
        </p:nvPicPr>
        <p:blipFill rotWithShape="1">
          <a:blip r:embed="rId2"/>
          <a:srcRect l="5567" r="5567"/>
          <a:stretch/>
        </p:blipFill>
        <p:spPr>
          <a:xfrm>
            <a:off x="3048" y="0"/>
            <a:ext cx="12188952" cy="6858000"/>
          </a:xfrm>
          <a:prstGeom prst="rect">
            <a:avLst/>
          </a:prstGeom>
        </p:spPr>
      </p:pic>
      <p:sp>
        <p:nvSpPr>
          <p:cNvPr id="3" name="Subtitle 2">
            <a:extLst>
              <a:ext uri="{FF2B5EF4-FFF2-40B4-BE49-F238E27FC236}">
                <a16:creationId xmlns:a16="http://schemas.microsoft.com/office/drawing/2014/main" id="{AC76AD06-6477-60A8-46E0-4EF83E0FECAE}"/>
              </a:ext>
            </a:extLst>
          </p:cNvPr>
          <p:cNvSpPr>
            <a:spLocks noGrp="1"/>
          </p:cNvSpPr>
          <p:nvPr>
            <p:ph type="subTitle" idx="1"/>
          </p:nvPr>
        </p:nvSpPr>
        <p:spPr>
          <a:xfrm>
            <a:off x="134178" y="5148471"/>
            <a:ext cx="3925957" cy="516834"/>
          </a:xfrm>
          <a:solidFill>
            <a:schemeClr val="bg1">
              <a:lumMod val="50000"/>
              <a:lumOff val="50000"/>
              <a:alpha val="70000"/>
            </a:schemeClr>
          </a:solidFill>
        </p:spPr>
        <p:txBody>
          <a:bodyPr anchor="t">
            <a:noAutofit/>
          </a:bodyPr>
          <a:lstStyle/>
          <a:p>
            <a:pPr algn="r"/>
            <a:r>
              <a:rPr lang="en-US" sz="2400" b="1" dirty="0">
                <a:solidFill>
                  <a:schemeClr val="tx1"/>
                </a:solidFill>
                <a:latin typeface="Avenir Book" panose="02000503020000020003" pitchFamily="2" charset="0"/>
              </a:rPr>
              <a:t>Dr. Rebecca Sandover</a:t>
            </a:r>
          </a:p>
        </p:txBody>
      </p:sp>
      <p:sp>
        <p:nvSpPr>
          <p:cNvPr id="5" name="Rectangle 4">
            <a:extLst>
              <a:ext uri="{FF2B5EF4-FFF2-40B4-BE49-F238E27FC236}">
                <a16:creationId xmlns:a16="http://schemas.microsoft.com/office/drawing/2014/main" id="{1F39D14F-C71A-1E2C-FBF5-718B3F8E370F}"/>
              </a:ext>
            </a:extLst>
          </p:cNvPr>
          <p:cNvSpPr/>
          <p:nvPr/>
        </p:nvSpPr>
        <p:spPr>
          <a:xfrm>
            <a:off x="79513" y="129210"/>
            <a:ext cx="2017644" cy="1872585"/>
          </a:xfrm>
          <a:prstGeom prst="rect">
            <a:avLst/>
          </a:prstGeom>
          <a:solidFill>
            <a:srgbClr val="4437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A298B17-F195-7942-A7FA-8ED8A7B94014}"/>
              </a:ext>
            </a:extLst>
          </p:cNvPr>
          <p:cNvSpPr/>
          <p:nvPr/>
        </p:nvSpPr>
        <p:spPr>
          <a:xfrm>
            <a:off x="1" y="0"/>
            <a:ext cx="3061252" cy="2131005"/>
          </a:xfrm>
          <a:prstGeom prst="rect">
            <a:avLst/>
          </a:prstGeom>
          <a:solidFill>
            <a:srgbClr val="241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122621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7CC2EE-055E-9B4B-9215-821B90ADE1F2}"/>
              </a:ext>
            </a:extLst>
          </p:cNvPr>
          <p:cNvSpPr>
            <a:spLocks noGrp="1"/>
          </p:cNvSpPr>
          <p:nvPr>
            <p:ph type="title"/>
          </p:nvPr>
        </p:nvSpPr>
        <p:spPr>
          <a:xfrm>
            <a:off x="958322" y="494380"/>
            <a:ext cx="3986212" cy="1433811"/>
          </a:xfrm>
          <a:solidFill>
            <a:schemeClr val="bg1">
              <a:lumMod val="95000"/>
            </a:schemeClr>
          </a:solidFill>
          <a:ln>
            <a:solidFill>
              <a:schemeClr val="bg1"/>
            </a:solidFill>
          </a:ln>
        </p:spPr>
        <p:txBody>
          <a:bodyPr vert="horz" wrap="square" lIns="182880" tIns="182880" rIns="182880" bIns="182880" rtlCol="0" anchor="ctr">
            <a:normAutofit/>
          </a:bodyPr>
          <a:lstStyle/>
          <a:p>
            <a:r>
              <a:rPr lang="en-US" sz="2400" dirty="0">
                <a:solidFill>
                  <a:schemeClr val="tx1"/>
                </a:solidFill>
              </a:rPr>
              <a:t>Place-based Sustainable Food Action</a:t>
            </a:r>
          </a:p>
        </p:txBody>
      </p:sp>
      <p:sp>
        <p:nvSpPr>
          <p:cNvPr id="5" name="Content Placeholder 4">
            <a:extLst>
              <a:ext uri="{FF2B5EF4-FFF2-40B4-BE49-F238E27FC236}">
                <a16:creationId xmlns:a16="http://schemas.microsoft.com/office/drawing/2014/main" id="{BE2996AE-EE93-0F4A-9360-A2A767C35A7A}"/>
              </a:ext>
            </a:extLst>
          </p:cNvPr>
          <p:cNvSpPr>
            <a:spLocks noGrp="1"/>
          </p:cNvSpPr>
          <p:nvPr>
            <p:ph sz="half" idx="1"/>
          </p:nvPr>
        </p:nvSpPr>
        <p:spPr>
          <a:xfrm>
            <a:off x="290444" y="2286000"/>
            <a:ext cx="4968943" cy="4351475"/>
          </a:xfrm>
          <a:solidFill>
            <a:schemeClr val="tx2">
              <a:lumMod val="20000"/>
              <a:lumOff val="80000"/>
              <a:alpha val="20000"/>
            </a:schemeClr>
          </a:solidFill>
        </p:spPr>
        <p:txBody>
          <a:bodyPr vert="horz" lIns="91440" tIns="45720" rIns="91440" bIns="45720" rtlCol="0">
            <a:normAutofit fontScale="92500" lnSpcReduction="10000"/>
          </a:bodyPr>
          <a:lstStyle/>
          <a:p>
            <a:pPr marL="0" indent="0">
              <a:buNone/>
            </a:pPr>
            <a:r>
              <a:rPr lang="en-GB" sz="2400" b="1" dirty="0">
                <a:solidFill>
                  <a:schemeClr val="tx1"/>
                </a:solidFill>
                <a:effectLst/>
                <a:latin typeface="Avenir Book" panose="02000503020000020003" pitchFamily="2" charset="0"/>
              </a:rPr>
              <a:t>“Devon is a county with a wealth of food initiatives seeking to promote positive approaches to food security, health and wellbeing, food skills and cultures, access to food and local food supply chains. Currently these initiatives are largely operating individually and are focused on their local areas. There is now a great opportunity to harness this energy for Devon sustainable food and to scale up their work through effective county-wide coordination.” </a:t>
            </a:r>
            <a:r>
              <a:rPr lang="en-GB" sz="2400" b="1" dirty="0" err="1">
                <a:solidFill>
                  <a:schemeClr val="tx1"/>
                </a:solidFill>
                <a:effectLst/>
                <a:latin typeface="Avenir Book" panose="02000503020000020003" pitchFamily="2" charset="0"/>
              </a:rPr>
              <a:t>Sandover</a:t>
            </a:r>
            <a:r>
              <a:rPr lang="en-GB" sz="2400" b="1" dirty="0">
                <a:solidFill>
                  <a:schemeClr val="tx1"/>
                </a:solidFill>
                <a:effectLst/>
                <a:latin typeface="Avenir Book" panose="02000503020000020003" pitchFamily="2" charset="0"/>
              </a:rPr>
              <a:t> 2020</a:t>
            </a:r>
            <a:endParaRPr lang="en-US" sz="2400" dirty="0">
              <a:solidFill>
                <a:schemeClr val="tx1"/>
              </a:solidFill>
              <a:latin typeface="Avenir Book" panose="02000503020000020003" pitchFamily="2" charset="0"/>
            </a:endParaRPr>
          </a:p>
          <a:p>
            <a:endParaRPr lang="en-US" dirty="0">
              <a:solidFill>
                <a:schemeClr val="bg1"/>
              </a:solidFill>
            </a:endParaRPr>
          </a:p>
          <a:p>
            <a:endParaRPr lang="en-US" dirty="0">
              <a:solidFill>
                <a:schemeClr val="bg1"/>
              </a:solidFill>
            </a:endParaRPr>
          </a:p>
        </p:txBody>
      </p:sp>
      <p:pic>
        <p:nvPicPr>
          <p:cNvPr id="8" name="Content Placeholder 7">
            <a:extLst>
              <a:ext uri="{FF2B5EF4-FFF2-40B4-BE49-F238E27FC236}">
                <a16:creationId xmlns:a16="http://schemas.microsoft.com/office/drawing/2014/main" id="{24B6ADD7-E660-7F41-9C55-6A8E2B0180B6}"/>
              </a:ext>
            </a:extLst>
          </p:cNvPr>
          <p:cNvPicPr>
            <a:picLocks noGrp="1" noChangeAspect="1"/>
          </p:cNvPicPr>
          <p:nvPr>
            <p:ph sz="half" idx="2"/>
          </p:nvPr>
        </p:nvPicPr>
        <p:blipFill rotWithShape="1">
          <a:blip r:embed="rId2"/>
          <a:srcRect t="1717" b="-737"/>
          <a:stretch/>
        </p:blipFill>
        <p:spPr>
          <a:xfrm>
            <a:off x="5574241" y="1"/>
            <a:ext cx="6617759" cy="6857999"/>
          </a:xfrm>
          <a:prstGeom prst="rect">
            <a:avLst/>
          </a:prstGeom>
        </p:spPr>
      </p:pic>
    </p:spTree>
    <p:extLst>
      <p:ext uri="{BB962C8B-B14F-4D97-AF65-F5344CB8AC3E}">
        <p14:creationId xmlns:p14="http://schemas.microsoft.com/office/powerpoint/2010/main" val="4022243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0" name="Group 69">
            <a:extLst>
              <a:ext uri="{FF2B5EF4-FFF2-40B4-BE49-F238E27FC236}">
                <a16:creationId xmlns:a16="http://schemas.microsoft.com/office/drawing/2014/main" id="{6503EB0F-2257-4A3E-A73B-E1DE769B45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1" name="Rectangle 70">
              <a:extLst>
                <a:ext uri="{FF2B5EF4-FFF2-40B4-BE49-F238E27FC236}">
                  <a16:creationId xmlns:a16="http://schemas.microsoft.com/office/drawing/2014/main" id="{77012B2A-0D78-433A-8C68-8889D3DCD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72" name="Freeform 5">
              <a:extLst>
                <a:ext uri="{FF2B5EF4-FFF2-40B4-BE49-F238E27FC236}">
                  <a16:creationId xmlns:a16="http://schemas.microsoft.com/office/drawing/2014/main" id="{119D0202-ED3F-47CC-90E9-4E963BCDAB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74" name="Rectangle 73">
            <a:extLst>
              <a:ext uri="{FF2B5EF4-FFF2-40B4-BE49-F238E27FC236}">
                <a16:creationId xmlns:a16="http://schemas.microsoft.com/office/drawing/2014/main" id="{670D6F2B-93AF-47D6-9378-5E54BE0AC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76" name="Freeform 5">
            <a:extLst>
              <a:ext uri="{FF2B5EF4-FFF2-40B4-BE49-F238E27FC236}">
                <a16:creationId xmlns:a16="http://schemas.microsoft.com/office/drawing/2014/main" id="{2D529E20-662F-4915-ACD7-970C026FD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677511" flipH="1">
            <a:off x="3527283" y="1857885"/>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pic>
        <p:nvPicPr>
          <p:cNvPr id="11" name="Picture 10" descr="Diagram&#10;&#10;Description automatically generated">
            <a:extLst>
              <a:ext uri="{FF2B5EF4-FFF2-40B4-BE49-F238E27FC236}">
                <a16:creationId xmlns:a16="http://schemas.microsoft.com/office/drawing/2014/main" id="{0B2D5150-F15D-5C84-03CA-33C33C8745C7}"/>
              </a:ext>
            </a:extLst>
          </p:cNvPr>
          <p:cNvPicPr>
            <a:picLocks noChangeAspect="1"/>
          </p:cNvPicPr>
          <p:nvPr/>
        </p:nvPicPr>
        <p:blipFill rotWithShape="1">
          <a:blip r:embed="rId3"/>
          <a:srcRect l="857" t="2893" r="-857" b="17032"/>
          <a:stretch/>
        </p:blipFill>
        <p:spPr>
          <a:xfrm>
            <a:off x="423337" y="402166"/>
            <a:ext cx="4932951" cy="6053670"/>
          </a:xfrm>
          <a:custGeom>
            <a:avLst/>
            <a:gdLst/>
            <a:ahLst/>
            <a:cxnLst/>
            <a:rect l="l" t="t" r="r" b="b"/>
            <a:pathLst>
              <a:path w="4932951" h="6053670">
                <a:moveTo>
                  <a:pt x="0" y="0"/>
                </a:moveTo>
                <a:lnTo>
                  <a:pt x="3678393" y="0"/>
                </a:lnTo>
                <a:lnTo>
                  <a:pt x="4478865" y="0"/>
                </a:lnTo>
                <a:lnTo>
                  <a:pt x="4931853" y="0"/>
                </a:lnTo>
                <a:lnTo>
                  <a:pt x="4908487" y="137419"/>
                </a:lnTo>
                <a:lnTo>
                  <a:pt x="4886218" y="274232"/>
                </a:lnTo>
                <a:lnTo>
                  <a:pt x="4864421" y="411650"/>
                </a:lnTo>
                <a:lnTo>
                  <a:pt x="4845759" y="549673"/>
                </a:lnTo>
                <a:lnTo>
                  <a:pt x="4826941" y="687092"/>
                </a:lnTo>
                <a:lnTo>
                  <a:pt x="4809377" y="825115"/>
                </a:lnTo>
                <a:lnTo>
                  <a:pt x="4794322" y="961323"/>
                </a:lnTo>
                <a:lnTo>
                  <a:pt x="4780052" y="1099347"/>
                </a:lnTo>
                <a:lnTo>
                  <a:pt x="4767035" y="1236765"/>
                </a:lnTo>
                <a:lnTo>
                  <a:pt x="4755744" y="1371761"/>
                </a:lnTo>
                <a:lnTo>
                  <a:pt x="4744453" y="1508574"/>
                </a:lnTo>
                <a:lnTo>
                  <a:pt x="4735044" y="1643572"/>
                </a:lnTo>
                <a:lnTo>
                  <a:pt x="4727674" y="1778568"/>
                </a:lnTo>
                <a:lnTo>
                  <a:pt x="4719990" y="1912960"/>
                </a:lnTo>
                <a:lnTo>
                  <a:pt x="4713560" y="2046141"/>
                </a:lnTo>
                <a:lnTo>
                  <a:pt x="4709012" y="2178111"/>
                </a:lnTo>
                <a:lnTo>
                  <a:pt x="4705092" y="2310081"/>
                </a:lnTo>
                <a:lnTo>
                  <a:pt x="4701328" y="2440840"/>
                </a:lnTo>
                <a:lnTo>
                  <a:pt x="4699603" y="2569783"/>
                </a:lnTo>
                <a:lnTo>
                  <a:pt x="4697721" y="2698726"/>
                </a:lnTo>
                <a:lnTo>
                  <a:pt x="4696780" y="2825853"/>
                </a:lnTo>
                <a:lnTo>
                  <a:pt x="4697721" y="2951770"/>
                </a:lnTo>
                <a:lnTo>
                  <a:pt x="4697721" y="3076475"/>
                </a:lnTo>
                <a:lnTo>
                  <a:pt x="4699603" y="3199970"/>
                </a:lnTo>
                <a:lnTo>
                  <a:pt x="4702426" y="3321043"/>
                </a:lnTo>
                <a:lnTo>
                  <a:pt x="4705092" y="3440906"/>
                </a:lnTo>
                <a:lnTo>
                  <a:pt x="4708071" y="3558347"/>
                </a:lnTo>
                <a:lnTo>
                  <a:pt x="4712619" y="3675183"/>
                </a:lnTo>
                <a:lnTo>
                  <a:pt x="4717480" y="3790203"/>
                </a:lnTo>
                <a:lnTo>
                  <a:pt x="4721871" y="3902801"/>
                </a:lnTo>
                <a:lnTo>
                  <a:pt x="4734260" y="4122549"/>
                </a:lnTo>
                <a:lnTo>
                  <a:pt x="4747433" y="4333217"/>
                </a:lnTo>
                <a:lnTo>
                  <a:pt x="4761233" y="4535409"/>
                </a:lnTo>
                <a:lnTo>
                  <a:pt x="4776445" y="4726705"/>
                </a:lnTo>
                <a:lnTo>
                  <a:pt x="4792283" y="4909526"/>
                </a:lnTo>
                <a:lnTo>
                  <a:pt x="4809377" y="5079029"/>
                </a:lnTo>
                <a:lnTo>
                  <a:pt x="4826157" y="5238240"/>
                </a:lnTo>
                <a:lnTo>
                  <a:pt x="4842936" y="5384739"/>
                </a:lnTo>
                <a:lnTo>
                  <a:pt x="4858775" y="5519131"/>
                </a:lnTo>
                <a:lnTo>
                  <a:pt x="4873830" y="5638388"/>
                </a:lnTo>
                <a:lnTo>
                  <a:pt x="4888100" y="5746143"/>
                </a:lnTo>
                <a:lnTo>
                  <a:pt x="4900019" y="5836948"/>
                </a:lnTo>
                <a:lnTo>
                  <a:pt x="4911310" y="5913225"/>
                </a:lnTo>
                <a:lnTo>
                  <a:pt x="4927462" y="6017953"/>
                </a:lnTo>
                <a:lnTo>
                  <a:pt x="4932951" y="6053670"/>
                </a:lnTo>
                <a:lnTo>
                  <a:pt x="4478865" y="6053670"/>
                </a:lnTo>
                <a:lnTo>
                  <a:pt x="3683097" y="6053670"/>
                </a:lnTo>
                <a:lnTo>
                  <a:pt x="0" y="6053670"/>
                </a:lnTo>
                <a:close/>
              </a:path>
            </a:pathLst>
          </a:custGeom>
        </p:spPr>
      </p:pic>
      <p:sp>
        <p:nvSpPr>
          <p:cNvPr id="78" name="Freeform 5">
            <a:extLst>
              <a:ext uri="{FF2B5EF4-FFF2-40B4-BE49-F238E27FC236}">
                <a16:creationId xmlns:a16="http://schemas.microsoft.com/office/drawing/2014/main" id="{1AD5EB79-7F9A-4BBC-92A5-188382CBA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sp>
        <p:nvSpPr>
          <p:cNvPr id="7" name="Title 6">
            <a:extLst>
              <a:ext uri="{FF2B5EF4-FFF2-40B4-BE49-F238E27FC236}">
                <a16:creationId xmlns:a16="http://schemas.microsoft.com/office/drawing/2014/main" id="{8B770283-D2F5-3BE6-EA02-6E969ACA0EEA}"/>
              </a:ext>
            </a:extLst>
          </p:cNvPr>
          <p:cNvSpPr>
            <a:spLocks noGrp="1"/>
          </p:cNvSpPr>
          <p:nvPr>
            <p:ph type="title"/>
          </p:nvPr>
        </p:nvSpPr>
        <p:spPr>
          <a:xfrm>
            <a:off x="5695061" y="1241266"/>
            <a:ext cx="5428551" cy="3153753"/>
          </a:xfrm>
        </p:spPr>
        <p:txBody>
          <a:bodyPr vert="horz" lIns="91440" tIns="45720" rIns="91440" bIns="45720" rtlCol="0" anchor="b">
            <a:normAutofit/>
          </a:bodyPr>
          <a:lstStyle/>
          <a:p>
            <a:pPr>
              <a:lnSpc>
                <a:spcPct val="90000"/>
              </a:lnSpc>
            </a:pPr>
            <a:r>
              <a:rPr lang="en-US" sz="5400" dirty="0"/>
              <a:t>Developing an Integrated Regional Food System</a:t>
            </a:r>
          </a:p>
        </p:txBody>
      </p:sp>
      <p:sp>
        <p:nvSpPr>
          <p:cNvPr id="80" name="Rectangle 79">
            <a:extLst>
              <a:ext uri="{FF2B5EF4-FFF2-40B4-BE49-F238E27FC236}">
                <a16:creationId xmlns:a16="http://schemas.microsoft.com/office/drawing/2014/main" id="{B9B8A17F-DC3A-4D9A-AA53-9BFB894CD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3" name="TextBox 12">
            <a:extLst>
              <a:ext uri="{FF2B5EF4-FFF2-40B4-BE49-F238E27FC236}">
                <a16:creationId xmlns:a16="http://schemas.microsoft.com/office/drawing/2014/main" id="{6B30B57E-DCE6-8647-79B3-1EE2DD9F6C66}"/>
              </a:ext>
            </a:extLst>
          </p:cNvPr>
          <p:cNvSpPr txBox="1"/>
          <p:nvPr/>
        </p:nvSpPr>
        <p:spPr>
          <a:xfrm>
            <a:off x="5695060" y="5542052"/>
            <a:ext cx="4742751" cy="369332"/>
          </a:xfrm>
          <a:prstGeom prst="rect">
            <a:avLst/>
          </a:prstGeom>
          <a:noFill/>
        </p:spPr>
        <p:txBody>
          <a:bodyPr wrap="square" rtlCol="0">
            <a:spAutoFit/>
          </a:bodyPr>
          <a:lstStyle/>
          <a:p>
            <a:r>
              <a:rPr lang="en-GB" dirty="0" err="1">
                <a:solidFill>
                  <a:schemeClr val="bg1"/>
                </a:solidFill>
                <a:effectLst/>
              </a:rPr>
              <a:t>Sandover</a:t>
            </a:r>
            <a:r>
              <a:rPr lang="en-GB" dirty="0">
                <a:solidFill>
                  <a:schemeClr val="bg1"/>
                </a:solidFill>
                <a:effectLst/>
              </a:rPr>
              <a:t> 2020, diagram by Jane Brady</a:t>
            </a:r>
          </a:p>
        </p:txBody>
      </p:sp>
    </p:spTree>
    <p:extLst>
      <p:ext uri="{BB962C8B-B14F-4D97-AF65-F5344CB8AC3E}">
        <p14:creationId xmlns:p14="http://schemas.microsoft.com/office/powerpoint/2010/main" val="3563418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2" name="Rectangle 21">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3" name="Oval 22">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Oval 23">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Oval 24">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Oval 25">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Oval 26">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29"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GB"/>
            </a:p>
          </p:txBody>
        </p:sp>
        <p:sp>
          <p:nvSpPr>
            <p:cNvPr id="30"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32" name="Rectangle 31">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useBgFill="1">
        <p:nvSpPr>
          <p:cNvPr id="34" name="Rectangle 33">
            <a:extLst>
              <a:ext uri="{FF2B5EF4-FFF2-40B4-BE49-F238E27FC236}">
                <a16:creationId xmlns:a16="http://schemas.microsoft.com/office/drawing/2014/main" id="{34683443-FE49-41EE-B218-ABBB4B47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5">
            <a:extLst>
              <a:ext uri="{FF2B5EF4-FFF2-40B4-BE49-F238E27FC236}">
                <a16:creationId xmlns:a16="http://schemas.microsoft.com/office/drawing/2014/main" id="{199BDFFF-0566-4CB2-8954-44CB1A3C4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pic>
        <p:nvPicPr>
          <p:cNvPr id="14" name="Content Placeholder 13" descr="Map&#10;&#10;Description automatically generated">
            <a:extLst>
              <a:ext uri="{FF2B5EF4-FFF2-40B4-BE49-F238E27FC236}">
                <a16:creationId xmlns:a16="http://schemas.microsoft.com/office/drawing/2014/main" id="{5BEEAF7B-E3DD-824F-8DF2-871E5A9F7110}"/>
              </a:ext>
            </a:extLst>
          </p:cNvPr>
          <p:cNvPicPr>
            <a:picLocks noGrp="1" noChangeAspect="1"/>
          </p:cNvPicPr>
          <p:nvPr>
            <p:ph sz="half" idx="2"/>
          </p:nvPr>
        </p:nvPicPr>
        <p:blipFill rotWithShape="1">
          <a:blip r:embed="rId3">
            <a:alphaModFix amt="35000"/>
          </a:blip>
          <a:srcRect t="21681" r="2" b="13056"/>
          <a:stretch/>
        </p:blipFill>
        <p:spPr>
          <a:xfrm>
            <a:off x="461176" y="421419"/>
            <a:ext cx="11251095" cy="5970419"/>
          </a:xfrm>
          <a:prstGeom prst="rect">
            <a:avLst/>
          </a:prstGeom>
        </p:spPr>
      </p:pic>
      <p:sp>
        <p:nvSpPr>
          <p:cNvPr id="2" name="Title 1">
            <a:extLst>
              <a:ext uri="{FF2B5EF4-FFF2-40B4-BE49-F238E27FC236}">
                <a16:creationId xmlns:a16="http://schemas.microsoft.com/office/drawing/2014/main" id="{815471A7-3431-4342-8BFD-2C8D8A8ADA5F}"/>
              </a:ext>
            </a:extLst>
          </p:cNvPr>
          <p:cNvSpPr>
            <a:spLocks noGrp="1"/>
          </p:cNvSpPr>
          <p:nvPr>
            <p:ph type="title"/>
          </p:nvPr>
        </p:nvSpPr>
        <p:spPr>
          <a:xfrm>
            <a:off x="1154954" y="973668"/>
            <a:ext cx="8761413" cy="706964"/>
          </a:xfrm>
        </p:spPr>
        <p:txBody>
          <a:bodyPr vert="horz" lIns="91440" tIns="45720" rIns="91440" bIns="45720" rtlCol="0" anchor="ctr">
            <a:normAutofit/>
          </a:bodyPr>
          <a:lstStyle/>
          <a:p>
            <a:pPr>
              <a:lnSpc>
                <a:spcPct val="90000"/>
              </a:lnSpc>
            </a:pPr>
            <a:r>
              <a:rPr lang="en-US" sz="2500" dirty="0">
                <a:solidFill>
                  <a:schemeClr val="tx1"/>
                </a:solidFill>
              </a:rPr>
              <a:t>Challenges for progressing sustainable food in Devon</a:t>
            </a:r>
            <a:endParaRPr lang="en-US" sz="2500">
              <a:solidFill>
                <a:schemeClr val="tx1"/>
              </a:solidFill>
            </a:endParaRPr>
          </a:p>
        </p:txBody>
      </p:sp>
      <p:sp>
        <p:nvSpPr>
          <p:cNvPr id="38" name="Rectangle 37">
            <a:extLst>
              <a:ext uri="{FF2B5EF4-FFF2-40B4-BE49-F238E27FC236}">
                <a16:creationId xmlns:a16="http://schemas.microsoft.com/office/drawing/2014/main" id="{0D187C4E-14B9-4504-B200-5127823FA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3A04583E-92C5-174B-B4A5-CA101957239E}"/>
              </a:ext>
            </a:extLst>
          </p:cNvPr>
          <p:cNvSpPr>
            <a:spLocks noGrp="1"/>
          </p:cNvSpPr>
          <p:nvPr>
            <p:ph sz="half" idx="1"/>
          </p:nvPr>
        </p:nvSpPr>
        <p:spPr>
          <a:xfrm>
            <a:off x="1154954" y="2603500"/>
            <a:ext cx="8825659" cy="3416300"/>
          </a:xfrm>
          <a:solidFill>
            <a:schemeClr val="tx2">
              <a:lumMod val="90000"/>
              <a:alpha val="54000"/>
            </a:schemeClr>
          </a:solidFill>
        </p:spPr>
        <p:txBody>
          <a:bodyPr vert="horz" lIns="91440" tIns="45720" rIns="91440" bIns="45720" rtlCol="0">
            <a:normAutofit/>
          </a:bodyPr>
          <a:lstStyle/>
          <a:p>
            <a:r>
              <a:rPr lang="en-US" sz="2400" dirty="0"/>
              <a:t>Differing Political structures with disparities in responsibilities</a:t>
            </a:r>
          </a:p>
          <a:p>
            <a:r>
              <a:rPr lang="en-US" sz="2400" dirty="0"/>
              <a:t>Differing geographies –rural areas with infrastructural challenges</a:t>
            </a:r>
          </a:p>
          <a:p>
            <a:r>
              <a:rPr lang="en-US" sz="2400" dirty="0"/>
              <a:t>Health and wealth disparities</a:t>
            </a:r>
          </a:p>
          <a:p>
            <a:r>
              <a:rPr lang="en-US" sz="2400" dirty="0"/>
              <a:t>Other challenges – Covid Recovery, Brexit, Cost of Living Crisis, Climate Change</a:t>
            </a:r>
          </a:p>
        </p:txBody>
      </p:sp>
      <p:sp>
        <p:nvSpPr>
          <p:cNvPr id="16" name="TextBox 15">
            <a:extLst>
              <a:ext uri="{FF2B5EF4-FFF2-40B4-BE49-F238E27FC236}">
                <a16:creationId xmlns:a16="http://schemas.microsoft.com/office/drawing/2014/main" id="{70A6100C-856C-6C4B-8A56-3BEBE17FEC37}"/>
              </a:ext>
            </a:extLst>
          </p:cNvPr>
          <p:cNvSpPr txBox="1"/>
          <p:nvPr/>
        </p:nvSpPr>
        <p:spPr>
          <a:xfrm>
            <a:off x="461176" y="5794797"/>
            <a:ext cx="11251095" cy="597041"/>
          </a:xfrm>
          <a:prstGeom prst="rect">
            <a:avLst/>
          </a:prstGeom>
          <a:solidFill>
            <a:srgbClr val="000000">
              <a:alpha val="50000"/>
            </a:srgbClr>
          </a:solidFill>
          <a:ln>
            <a:noFill/>
          </a:ln>
        </p:spPr>
        <p:txBody>
          <a:bodyPr wrap="square" rtlCol="0">
            <a:noAutofit/>
          </a:bodyPr>
          <a:lstStyle/>
          <a:p>
            <a:pPr algn="ctr">
              <a:spcAft>
                <a:spcPts val="600"/>
              </a:spcAft>
            </a:pPr>
            <a:r>
              <a:rPr lang="en-US" sz="1300">
                <a:solidFill>
                  <a:srgbClr val="FFFFFF"/>
                </a:solidFill>
              </a:rPr>
              <a:t>Fig: Heart of the SW LEP Area Map</a:t>
            </a:r>
          </a:p>
        </p:txBody>
      </p:sp>
    </p:spTree>
    <p:extLst>
      <p:ext uri="{BB962C8B-B14F-4D97-AF65-F5344CB8AC3E}">
        <p14:creationId xmlns:p14="http://schemas.microsoft.com/office/powerpoint/2010/main" val="218673413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D0F6DD5-8A12-4D99-913E-6503DD5BCA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5" name="Rectangle 14">
              <a:extLst>
                <a:ext uri="{FF2B5EF4-FFF2-40B4-BE49-F238E27FC236}">
                  <a16:creationId xmlns:a16="http://schemas.microsoft.com/office/drawing/2014/main" id="{112293B6-8795-4148-B8D7-CB9BA231D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6" name="Oval 15">
              <a:extLst>
                <a:ext uri="{FF2B5EF4-FFF2-40B4-BE49-F238E27FC236}">
                  <a16:creationId xmlns:a16="http://schemas.microsoft.com/office/drawing/2014/main" id="{A75BAD8B-70DA-4703-85A7-B019C031B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Oval 16">
              <a:extLst>
                <a:ext uri="{FF2B5EF4-FFF2-40B4-BE49-F238E27FC236}">
                  <a16:creationId xmlns:a16="http://schemas.microsoft.com/office/drawing/2014/main" id="{0BF9DAD4-F981-49FA-A00C-1FD20526F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Oval 17">
              <a:extLst>
                <a:ext uri="{FF2B5EF4-FFF2-40B4-BE49-F238E27FC236}">
                  <a16:creationId xmlns:a16="http://schemas.microsoft.com/office/drawing/2014/main" id="{7A538518-A347-4889-A086-393A97610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Oval 18">
              <a:extLst>
                <a:ext uri="{FF2B5EF4-FFF2-40B4-BE49-F238E27FC236}">
                  <a16:creationId xmlns:a16="http://schemas.microsoft.com/office/drawing/2014/main" id="{0991E4D6-9D80-489F-B1E8-00087C451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0" name="Oval 19">
              <a:extLst>
                <a:ext uri="{FF2B5EF4-FFF2-40B4-BE49-F238E27FC236}">
                  <a16:creationId xmlns:a16="http://schemas.microsoft.com/office/drawing/2014/main" id="{9479F964-D1B1-427C-8982-F7F19A1996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1" name="Freeform 5">
              <a:extLst>
                <a:ext uri="{FF2B5EF4-FFF2-40B4-BE49-F238E27FC236}">
                  <a16:creationId xmlns:a16="http://schemas.microsoft.com/office/drawing/2014/main" id="{D82289A8-E10A-41CD-9542-5A18C85E97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22" name="Freeform 5">
              <a:extLst>
                <a:ext uri="{FF2B5EF4-FFF2-40B4-BE49-F238E27FC236}">
                  <a16:creationId xmlns:a16="http://schemas.microsoft.com/office/drawing/2014/main" id="{76B818E8-F329-4D2A-B934-4911598D4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GB"/>
            </a:p>
          </p:txBody>
        </p:sp>
        <p:sp>
          <p:nvSpPr>
            <p:cNvPr id="23" name="Freeform 5">
              <a:extLst>
                <a:ext uri="{FF2B5EF4-FFF2-40B4-BE49-F238E27FC236}">
                  <a16:creationId xmlns:a16="http://schemas.microsoft.com/office/drawing/2014/main" id="{391232F3-ADB4-49D6-A319-69654B2E00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5" name="Rectangle 24">
            <a:extLst>
              <a:ext uri="{FF2B5EF4-FFF2-40B4-BE49-F238E27FC236}">
                <a16:creationId xmlns:a16="http://schemas.microsoft.com/office/drawing/2014/main" id="{2BE1F003-37F4-4C38-A932-159191A292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useBgFill="1">
        <p:nvSpPr>
          <p:cNvPr id="27" name="Rectangle 26">
            <a:extLst>
              <a:ext uri="{FF2B5EF4-FFF2-40B4-BE49-F238E27FC236}">
                <a16:creationId xmlns:a16="http://schemas.microsoft.com/office/drawing/2014/main" id="{34683443-FE49-41EE-B218-ABBB4B47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8" name="Picture 7">
            <a:extLst>
              <a:ext uri="{FF2B5EF4-FFF2-40B4-BE49-F238E27FC236}">
                <a16:creationId xmlns:a16="http://schemas.microsoft.com/office/drawing/2014/main" id="{D8425FA5-1670-6244-A67C-E122885C2DB4}"/>
              </a:ext>
            </a:extLst>
          </p:cNvPr>
          <p:cNvPicPr>
            <a:picLocks noChangeAspect="1"/>
          </p:cNvPicPr>
          <p:nvPr/>
        </p:nvPicPr>
        <p:blipFill rotWithShape="1">
          <a:blip r:embed="rId3">
            <a:alphaModFix amt="35000"/>
          </a:blip>
          <a:srcRect l="17676" r="18622" b="1"/>
          <a:stretch/>
        </p:blipFill>
        <p:spPr>
          <a:xfrm>
            <a:off x="4213985" y="477077"/>
            <a:ext cx="3749040" cy="5914759"/>
          </a:xfrm>
          <a:prstGeom prst="rect">
            <a:avLst/>
          </a:prstGeom>
        </p:spPr>
      </p:pic>
      <p:sp>
        <p:nvSpPr>
          <p:cNvPr id="29" name="Freeform 5">
            <a:extLst>
              <a:ext uri="{FF2B5EF4-FFF2-40B4-BE49-F238E27FC236}">
                <a16:creationId xmlns:a16="http://schemas.microsoft.com/office/drawing/2014/main" id="{199BDFFF-0566-4CB2-8954-44CB1A3C4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pic>
        <p:nvPicPr>
          <p:cNvPr id="9" name="Content Placeholder 8" descr="Text, letter&#10;&#10;Description automatically generated">
            <a:extLst>
              <a:ext uri="{FF2B5EF4-FFF2-40B4-BE49-F238E27FC236}">
                <a16:creationId xmlns:a16="http://schemas.microsoft.com/office/drawing/2014/main" id="{89846BE5-1E02-6C41-AACE-55802178F55A}"/>
              </a:ext>
            </a:extLst>
          </p:cNvPr>
          <p:cNvPicPr>
            <a:picLocks noGrp="1" noChangeAspect="1"/>
          </p:cNvPicPr>
          <p:nvPr>
            <p:ph sz="half" idx="1"/>
          </p:nvPr>
        </p:nvPicPr>
        <p:blipFill rotWithShape="1">
          <a:blip r:embed="rId4">
            <a:alphaModFix amt="35000"/>
          </a:blip>
          <a:srcRect r="8404" b="1"/>
          <a:stretch/>
        </p:blipFill>
        <p:spPr>
          <a:xfrm>
            <a:off x="7963026" y="477077"/>
            <a:ext cx="3751788" cy="5914759"/>
          </a:xfrm>
          <a:prstGeom prst="rect">
            <a:avLst/>
          </a:prstGeom>
        </p:spPr>
      </p:pic>
      <p:pic>
        <p:nvPicPr>
          <p:cNvPr id="6" name="Content Placeholder 5" descr="Text&#10;&#10;Description automatically generated">
            <a:extLst>
              <a:ext uri="{FF2B5EF4-FFF2-40B4-BE49-F238E27FC236}">
                <a16:creationId xmlns:a16="http://schemas.microsoft.com/office/drawing/2014/main" id="{244A5E97-39E6-AF48-B0B1-C2054C4CF795}"/>
              </a:ext>
            </a:extLst>
          </p:cNvPr>
          <p:cNvPicPr>
            <a:picLocks noGrp="1" noChangeAspect="1"/>
          </p:cNvPicPr>
          <p:nvPr>
            <p:ph sz="half" idx="2"/>
          </p:nvPr>
        </p:nvPicPr>
        <p:blipFill rotWithShape="1">
          <a:blip r:embed="rId5">
            <a:alphaModFix amt="35000"/>
          </a:blip>
          <a:srcRect l="2666" r="18596" b="1"/>
          <a:stretch/>
        </p:blipFill>
        <p:spPr>
          <a:xfrm>
            <a:off x="461176" y="477077"/>
            <a:ext cx="3749040" cy="5914761"/>
          </a:xfrm>
          <a:prstGeom prst="rect">
            <a:avLst/>
          </a:prstGeom>
        </p:spPr>
      </p:pic>
      <p:sp>
        <p:nvSpPr>
          <p:cNvPr id="2" name="Title 1">
            <a:extLst>
              <a:ext uri="{FF2B5EF4-FFF2-40B4-BE49-F238E27FC236}">
                <a16:creationId xmlns:a16="http://schemas.microsoft.com/office/drawing/2014/main" id="{AFE5E31F-BDF3-CC4D-9139-2895028F2424}"/>
              </a:ext>
            </a:extLst>
          </p:cNvPr>
          <p:cNvSpPr>
            <a:spLocks noGrp="1"/>
          </p:cNvSpPr>
          <p:nvPr>
            <p:ph type="title"/>
          </p:nvPr>
        </p:nvSpPr>
        <p:spPr>
          <a:xfrm>
            <a:off x="1154954" y="973668"/>
            <a:ext cx="8761413" cy="706964"/>
          </a:xfrm>
        </p:spPr>
        <p:txBody>
          <a:bodyPr vert="horz" lIns="91440" tIns="45720" rIns="91440" bIns="45720" rtlCol="0" anchor="ctr">
            <a:normAutofit/>
          </a:bodyPr>
          <a:lstStyle/>
          <a:p>
            <a:pPr>
              <a:lnSpc>
                <a:spcPct val="90000"/>
              </a:lnSpc>
            </a:pPr>
            <a:r>
              <a:rPr lang="en-US" sz="2300">
                <a:solidFill>
                  <a:schemeClr val="tx1"/>
                </a:solidFill>
              </a:rPr>
              <a:t>Frameworks for change - what we can learn from others</a:t>
            </a:r>
          </a:p>
        </p:txBody>
      </p:sp>
      <p:sp>
        <p:nvSpPr>
          <p:cNvPr id="31" name="Rectangle 30">
            <a:extLst>
              <a:ext uri="{FF2B5EF4-FFF2-40B4-BE49-F238E27FC236}">
                <a16:creationId xmlns:a16="http://schemas.microsoft.com/office/drawing/2014/main" id="{0D187C4E-14B9-4504-B200-5127823FA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TextBox 2">
            <a:extLst>
              <a:ext uri="{FF2B5EF4-FFF2-40B4-BE49-F238E27FC236}">
                <a16:creationId xmlns:a16="http://schemas.microsoft.com/office/drawing/2014/main" id="{F88D0AF2-2EC5-D045-B92D-124555151BB1}"/>
              </a:ext>
            </a:extLst>
          </p:cNvPr>
          <p:cNvSpPr txBox="1"/>
          <p:nvPr/>
        </p:nvSpPr>
        <p:spPr>
          <a:xfrm>
            <a:off x="1154954" y="2603500"/>
            <a:ext cx="8825659" cy="2120900"/>
          </a:xfrm>
          <a:prstGeom prst="rect">
            <a:avLst/>
          </a:prstGeom>
          <a:solidFill>
            <a:schemeClr val="tx2">
              <a:lumMod val="90000"/>
              <a:alpha val="27172"/>
            </a:schemeClr>
          </a:solidFill>
        </p:spPr>
        <p:txBody>
          <a:bodyPr vert="horz" lIns="91440" tIns="45720" rIns="91440" bIns="45720" rtlCol="0">
            <a:noAutofit/>
          </a:bodyPr>
          <a:lstStyle/>
          <a:p>
            <a:pPr marL="342900" indent="-342900">
              <a:spcBef>
                <a:spcPts val="1000"/>
              </a:spcBef>
              <a:buClr>
                <a:schemeClr val="accent1"/>
              </a:buClr>
              <a:buSzPct val="80000"/>
              <a:buFont typeface="Wingdings 3" charset="2"/>
              <a:buChar char=""/>
            </a:pPr>
            <a:r>
              <a:rPr lang="en-US" sz="2400" dirty="0">
                <a:solidFill>
                  <a:schemeClr val="tx1">
                    <a:lumMod val="75000"/>
                    <a:lumOff val="25000"/>
                  </a:schemeClr>
                </a:solidFill>
              </a:rPr>
              <a:t>National and international frameworks acting on the need for sustainable food provides guidance for policy and programme change–Sustainable Food Places Network, Milan Urban Food Policy Pact, C40 Cities</a:t>
            </a:r>
          </a:p>
          <a:p>
            <a:pPr marL="342900" indent="-342900">
              <a:spcBef>
                <a:spcPts val="1000"/>
              </a:spcBef>
              <a:buClr>
                <a:schemeClr val="accent1"/>
              </a:buClr>
              <a:buSzPct val="80000"/>
              <a:buFont typeface="Wingdings 3" charset="2"/>
              <a:buChar char=""/>
            </a:pPr>
            <a:r>
              <a:rPr lang="en-US" sz="2400" dirty="0">
                <a:solidFill>
                  <a:schemeClr val="tx1">
                    <a:lumMod val="75000"/>
                    <a:lumOff val="25000"/>
                  </a:schemeClr>
                </a:solidFill>
              </a:rPr>
              <a:t>National Food Strategy -recommendations</a:t>
            </a:r>
          </a:p>
        </p:txBody>
      </p:sp>
    </p:spTree>
    <p:extLst>
      <p:ext uri="{BB962C8B-B14F-4D97-AF65-F5344CB8AC3E}">
        <p14:creationId xmlns:p14="http://schemas.microsoft.com/office/powerpoint/2010/main" val="410285776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4" name="Oval 13">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5" name="Oval 14">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6" name="Oval 15">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7" name="Oval 16">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8" name="Oval 17">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GB"/>
            </a:p>
          </p:txBody>
        </p:sp>
        <p:sp>
          <p:nvSpPr>
            <p:cNvPr id="20"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GB"/>
            </a:p>
          </p:txBody>
        </p:sp>
        <p:sp>
          <p:nvSpPr>
            <p:cNvPr id="21"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GB"/>
            </a:p>
          </p:txBody>
        </p:sp>
      </p:grpSp>
      <p:sp>
        <p:nvSpPr>
          <p:cNvPr id="23" name="Rectangle 22">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useBgFill="1">
        <p:nvSpPr>
          <p:cNvPr id="25" name="Rectangle 24">
            <a:extLst>
              <a:ext uri="{FF2B5EF4-FFF2-40B4-BE49-F238E27FC236}">
                <a16:creationId xmlns:a16="http://schemas.microsoft.com/office/drawing/2014/main" id="{34683443-FE49-41EE-B218-ABBB4B47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5">
            <a:extLst>
              <a:ext uri="{FF2B5EF4-FFF2-40B4-BE49-F238E27FC236}">
                <a16:creationId xmlns:a16="http://schemas.microsoft.com/office/drawing/2014/main" id="{199BDFFF-0566-4CB2-8954-44CB1A3C4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GB"/>
          </a:p>
        </p:txBody>
      </p:sp>
      <p:pic>
        <p:nvPicPr>
          <p:cNvPr id="7" name="Content Placeholder 6">
            <a:extLst>
              <a:ext uri="{FF2B5EF4-FFF2-40B4-BE49-F238E27FC236}">
                <a16:creationId xmlns:a16="http://schemas.microsoft.com/office/drawing/2014/main" id="{288409F3-0C21-0C4B-A1D0-F7542F0A6C73}"/>
              </a:ext>
            </a:extLst>
          </p:cNvPr>
          <p:cNvPicPr>
            <a:picLocks noGrp="1" noChangeAspect="1"/>
          </p:cNvPicPr>
          <p:nvPr>
            <p:ph sz="half" idx="2"/>
          </p:nvPr>
        </p:nvPicPr>
        <p:blipFill rotWithShape="1">
          <a:blip r:embed="rId3">
            <a:alphaModFix amt="35000"/>
          </a:blip>
          <a:srcRect r="5776"/>
          <a:stretch/>
        </p:blipFill>
        <p:spPr>
          <a:xfrm>
            <a:off x="461176" y="421419"/>
            <a:ext cx="11251095" cy="5970419"/>
          </a:xfrm>
          <a:prstGeom prst="rect">
            <a:avLst/>
          </a:prstGeom>
        </p:spPr>
      </p:pic>
      <p:sp>
        <p:nvSpPr>
          <p:cNvPr id="2" name="Title 1">
            <a:extLst>
              <a:ext uri="{FF2B5EF4-FFF2-40B4-BE49-F238E27FC236}">
                <a16:creationId xmlns:a16="http://schemas.microsoft.com/office/drawing/2014/main" id="{663D11F0-28A7-0C4C-959F-F52CC7F1E7FD}"/>
              </a:ext>
            </a:extLst>
          </p:cNvPr>
          <p:cNvSpPr>
            <a:spLocks noGrp="1"/>
          </p:cNvSpPr>
          <p:nvPr>
            <p:ph type="title"/>
          </p:nvPr>
        </p:nvSpPr>
        <p:spPr>
          <a:xfrm>
            <a:off x="873719" y="893235"/>
            <a:ext cx="3125987" cy="1108559"/>
          </a:xfrm>
          <a:solidFill>
            <a:schemeClr val="tx2">
              <a:lumMod val="90000"/>
            </a:schemeClr>
          </a:solidFill>
        </p:spPr>
        <p:txBody>
          <a:bodyPr vert="horz" lIns="91440" tIns="45720" rIns="91440" bIns="45720" rtlCol="0" anchor="ctr">
            <a:normAutofit/>
          </a:bodyPr>
          <a:lstStyle/>
          <a:p>
            <a:r>
              <a:rPr lang="en-US" dirty="0">
                <a:solidFill>
                  <a:schemeClr val="bg1"/>
                </a:solidFill>
              </a:rPr>
              <a:t>Summary</a:t>
            </a:r>
          </a:p>
        </p:txBody>
      </p:sp>
      <p:sp>
        <p:nvSpPr>
          <p:cNvPr id="29" name="Rectangle 28">
            <a:extLst>
              <a:ext uri="{FF2B5EF4-FFF2-40B4-BE49-F238E27FC236}">
                <a16:creationId xmlns:a16="http://schemas.microsoft.com/office/drawing/2014/main" id="{0D187C4E-14B9-4504-B200-5127823FA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4" name="Content Placeholder 3">
            <a:extLst>
              <a:ext uri="{FF2B5EF4-FFF2-40B4-BE49-F238E27FC236}">
                <a16:creationId xmlns:a16="http://schemas.microsoft.com/office/drawing/2014/main" id="{A1C99FF2-6ED7-144A-9644-FD2E4B1D901B}"/>
              </a:ext>
            </a:extLst>
          </p:cNvPr>
          <p:cNvSpPr>
            <a:spLocks noGrp="1"/>
          </p:cNvSpPr>
          <p:nvPr>
            <p:ph sz="half" idx="1"/>
          </p:nvPr>
        </p:nvSpPr>
        <p:spPr>
          <a:xfrm>
            <a:off x="1154954" y="2603500"/>
            <a:ext cx="8825659" cy="3416300"/>
          </a:xfrm>
          <a:solidFill>
            <a:schemeClr val="tx2">
              <a:lumMod val="90000"/>
              <a:alpha val="66701"/>
            </a:schemeClr>
          </a:solidFill>
        </p:spPr>
        <p:txBody>
          <a:bodyPr vert="horz" lIns="91440" tIns="45720" rIns="91440" bIns="45720" rtlCol="0">
            <a:normAutofit/>
          </a:bodyPr>
          <a:lstStyle/>
          <a:p>
            <a:r>
              <a:rPr lang="en-US" dirty="0"/>
              <a:t>Place-based food initiatives = innovation at community and regional scales </a:t>
            </a:r>
            <a:r>
              <a:rPr lang="en-US"/>
              <a:t>and building </a:t>
            </a:r>
            <a:r>
              <a:rPr lang="en-US" dirty="0"/>
              <a:t>capacity in regional food systems </a:t>
            </a:r>
          </a:p>
          <a:p>
            <a:r>
              <a:rPr lang="en-US" dirty="0"/>
              <a:t>An integrated approach to policy making is needed to address the multi-issue, multi-sector challenges of food including food insecurity and access to food, the environment, education and health.</a:t>
            </a:r>
          </a:p>
          <a:p>
            <a:r>
              <a:rPr lang="en-US" dirty="0"/>
              <a:t>Partnership building from the ground up is essential for all voices to be heard</a:t>
            </a:r>
          </a:p>
          <a:p>
            <a:r>
              <a:rPr lang="en-US" dirty="0"/>
              <a:t>Collaboration and coproduction is needed for an inclusive approach to food systems change.</a:t>
            </a:r>
          </a:p>
        </p:txBody>
      </p:sp>
    </p:spTree>
    <p:extLst>
      <p:ext uri="{BB962C8B-B14F-4D97-AF65-F5344CB8AC3E}">
        <p14:creationId xmlns:p14="http://schemas.microsoft.com/office/powerpoint/2010/main" val="204405633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9AC14-EA54-C549-98AB-BF1175F3FC5C}"/>
              </a:ext>
            </a:extLst>
          </p:cNvPr>
          <p:cNvSpPr>
            <a:spLocks noGrp="1"/>
          </p:cNvSpPr>
          <p:nvPr>
            <p:ph type="title" idx="4294967295"/>
          </p:nvPr>
        </p:nvSpPr>
        <p:spPr>
          <a:xfrm>
            <a:off x="0" y="0"/>
            <a:ext cx="2682875" cy="1325563"/>
          </a:xfrm>
          <a:solidFill>
            <a:schemeClr val="tx2">
              <a:lumMod val="20000"/>
              <a:lumOff val="80000"/>
            </a:schemeClr>
          </a:solidFill>
        </p:spPr>
        <p:txBody>
          <a:bodyPr/>
          <a:lstStyle/>
          <a:p>
            <a:r>
              <a:rPr lang="en-US" b="1" dirty="0">
                <a:solidFill>
                  <a:schemeClr val="tx1"/>
                </a:solidFill>
              </a:rPr>
              <a:t>Thanks to:</a:t>
            </a:r>
          </a:p>
        </p:txBody>
      </p:sp>
      <p:sp>
        <p:nvSpPr>
          <p:cNvPr id="5" name="Content Placeholder 4">
            <a:extLst>
              <a:ext uri="{FF2B5EF4-FFF2-40B4-BE49-F238E27FC236}">
                <a16:creationId xmlns:a16="http://schemas.microsoft.com/office/drawing/2014/main" id="{0F56031C-859C-C54B-8498-A62A0C970A57}"/>
              </a:ext>
            </a:extLst>
          </p:cNvPr>
          <p:cNvSpPr>
            <a:spLocks noGrp="1"/>
          </p:cNvSpPr>
          <p:nvPr>
            <p:ph idx="4294967295"/>
          </p:nvPr>
        </p:nvSpPr>
        <p:spPr>
          <a:xfrm>
            <a:off x="0" y="1525588"/>
            <a:ext cx="8812213" cy="4987925"/>
          </a:xfrm>
        </p:spPr>
        <p:txBody>
          <a:bodyPr>
            <a:normAutofit fontScale="85000" lnSpcReduction="20000"/>
          </a:bodyPr>
          <a:lstStyle/>
          <a:p>
            <a:pPr marL="0" indent="0">
              <a:buNone/>
            </a:pPr>
            <a:r>
              <a:rPr lang="en-US" sz="2800" b="1" dirty="0"/>
              <a:t>Research Partners:</a:t>
            </a:r>
          </a:p>
          <a:p>
            <a:r>
              <a:rPr lang="en-US" sz="2800" dirty="0"/>
              <a:t>Food Exeter, Food Plymouth, The Bioregional Learning Centre, Public Health Devon, The Sustainable Food Places Network,  The Cornwall Food Foundation, DCERG, The Devon Doughnut, The Devon Food Partnership, The Devon Food Insecurity Hub</a:t>
            </a:r>
          </a:p>
          <a:p>
            <a:pPr marL="0" indent="0">
              <a:buNone/>
            </a:pPr>
            <a:endParaRPr lang="en-US" sz="2800" dirty="0"/>
          </a:p>
          <a:p>
            <a:pPr marL="0" indent="0">
              <a:buNone/>
            </a:pPr>
            <a:r>
              <a:rPr lang="en-US" sz="2800" b="1" dirty="0"/>
              <a:t>Wider Networks</a:t>
            </a:r>
          </a:p>
          <a:p>
            <a:r>
              <a:rPr lang="en-US" sz="2800" dirty="0"/>
              <a:t>The Food Geographies Research Group (RGS-IBG) @</a:t>
            </a:r>
            <a:r>
              <a:rPr lang="en-US" sz="2800" dirty="0" err="1"/>
              <a:t>Foodgeog</a:t>
            </a:r>
            <a:r>
              <a:rPr lang="en-US" sz="2800" dirty="0"/>
              <a:t> </a:t>
            </a:r>
          </a:p>
          <a:p>
            <a:r>
              <a:rPr lang="en-US" sz="2800" dirty="0"/>
              <a:t>The Devon Food Partnership</a:t>
            </a:r>
          </a:p>
          <a:p>
            <a:r>
              <a:rPr lang="en-US" sz="2800" dirty="0"/>
              <a:t>The Environment and Sustainability Research Group + Exeter Geography colleagues</a:t>
            </a:r>
          </a:p>
        </p:txBody>
      </p:sp>
      <p:sp>
        <p:nvSpPr>
          <p:cNvPr id="3" name="TextBox 2">
            <a:extLst>
              <a:ext uri="{FF2B5EF4-FFF2-40B4-BE49-F238E27FC236}">
                <a16:creationId xmlns:a16="http://schemas.microsoft.com/office/drawing/2014/main" id="{5C9A7E24-E5C5-2BC3-4BF4-40EBDA680487}"/>
              </a:ext>
            </a:extLst>
          </p:cNvPr>
          <p:cNvSpPr txBox="1"/>
          <p:nvPr/>
        </p:nvSpPr>
        <p:spPr>
          <a:xfrm>
            <a:off x="5685183" y="0"/>
            <a:ext cx="6506817" cy="1231106"/>
          </a:xfrm>
          <a:prstGeom prst="rect">
            <a:avLst/>
          </a:prstGeom>
          <a:solidFill>
            <a:schemeClr val="tx2">
              <a:lumMod val="20000"/>
              <a:lumOff val="80000"/>
            </a:schemeClr>
          </a:solidFill>
        </p:spPr>
        <p:txBody>
          <a:bodyPr wrap="square" rtlCol="0">
            <a:spAutoFit/>
          </a:bodyPr>
          <a:lstStyle/>
          <a:p>
            <a:r>
              <a:rPr lang="en-US" sz="2800" dirty="0">
                <a:hlinkClick r:id="rId2">
                  <a:extLst>
                    <a:ext uri="{A12FA001-AC4F-418D-AE19-62706E023703}">
                      <ahyp:hlinkClr xmlns:ahyp="http://schemas.microsoft.com/office/drawing/2018/hyperlinkcolor" val="tx"/>
                    </a:ext>
                  </a:extLst>
                </a:hlinkClick>
              </a:rPr>
              <a:t> R.Sandover@exeter.ac.uk</a:t>
            </a:r>
            <a:endParaRPr lang="en-US" sz="2800" dirty="0"/>
          </a:p>
          <a:p>
            <a:r>
              <a:rPr lang="en-US" sz="2800" dirty="0">
                <a:solidFill>
                  <a:schemeClr val="accent1"/>
                </a:solidFill>
              </a:rPr>
              <a:t>Twitter - @</a:t>
            </a:r>
            <a:r>
              <a:rPr lang="en-US" sz="2800" dirty="0" err="1">
                <a:solidFill>
                  <a:schemeClr val="accent1"/>
                </a:solidFill>
              </a:rPr>
              <a:t>SandySom</a:t>
            </a:r>
            <a:r>
              <a:rPr lang="en-US" sz="2800" dirty="0">
                <a:solidFill>
                  <a:schemeClr val="accent1"/>
                </a:solidFill>
              </a:rPr>
              <a:t> </a:t>
            </a:r>
          </a:p>
          <a:p>
            <a:endParaRPr lang="en-US" dirty="0"/>
          </a:p>
        </p:txBody>
      </p:sp>
    </p:spTree>
    <p:extLst>
      <p:ext uri="{BB962C8B-B14F-4D97-AF65-F5344CB8AC3E}">
        <p14:creationId xmlns:p14="http://schemas.microsoft.com/office/powerpoint/2010/main" val="22026872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{0978EBC9-C563-0E44-8E16-1D0030CA6655}tf10001076</Template>
  <TotalTime>717</TotalTime>
  <Words>364</Words>
  <Application>Microsoft Office PowerPoint</Application>
  <PresentationFormat>Widescreen</PresentationFormat>
  <Paragraphs>29</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Avenir Book</vt:lpstr>
      <vt:lpstr>Century Gothic</vt:lpstr>
      <vt:lpstr>Wingdings 3</vt:lpstr>
      <vt:lpstr>Ion Boardroom</vt:lpstr>
      <vt:lpstr>PowerPoint Presentation</vt:lpstr>
      <vt:lpstr>Place-based Sustainable Food Action</vt:lpstr>
      <vt:lpstr>Developing an Integrated Regional Food System</vt:lpstr>
      <vt:lpstr>Challenges for progressing sustainable food in Devon</vt:lpstr>
      <vt:lpstr>Frameworks for change - what we can learn from others</vt:lpstr>
      <vt:lpstr>Summary</vt:lpstr>
      <vt:lpstr>Thanks 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Sandover, Rebecca</dc:creator>
  <cp:lastModifiedBy>Sandra Reeve</cp:lastModifiedBy>
  <cp:revision>10</cp:revision>
  <dcterms:created xsi:type="dcterms:W3CDTF">2022-11-03T20:27:38Z</dcterms:created>
  <dcterms:modified xsi:type="dcterms:W3CDTF">2023-07-18T13:57:13Z</dcterms:modified>
</cp:coreProperties>
</file>