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967" r:id="rId2"/>
    <p:sldId id="1145" r:id="rId3"/>
    <p:sldId id="1120" r:id="rId4"/>
    <p:sldId id="1124" r:id="rId5"/>
    <p:sldId id="1125" r:id="rId6"/>
    <p:sldId id="1115" r:id="rId7"/>
    <p:sldId id="1122" r:id="rId8"/>
    <p:sldId id="1101" r:id="rId9"/>
    <p:sldId id="114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14C2E3-96FA-448F-8138-B2AD1CFD9DD4}">
          <p14:sldIdLst>
            <p14:sldId id="967"/>
            <p14:sldId id="1145"/>
            <p14:sldId id="1120"/>
            <p14:sldId id="1124"/>
            <p14:sldId id="1125"/>
            <p14:sldId id="1115"/>
            <p14:sldId id="1122"/>
            <p14:sldId id="1101"/>
            <p14:sldId id="11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en K Gregory" initials="MKG" lastIdx="2" clrIdx="0">
    <p:extLst>
      <p:ext uri="{19B8F6BF-5375-455C-9EA6-DF929625EA0E}">
        <p15:presenceInfo xmlns:p15="http://schemas.microsoft.com/office/powerpoint/2012/main" userId="S::M.K.Gregory@dorsetwastepartnership.gov.uk::d3fc2cf1-f39c-48ee-ac81-1d79e4e14e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76D"/>
    <a:srgbClr val="3C3C3B"/>
    <a:srgbClr val="1D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75793" autoAdjust="0"/>
  </p:normalViewPr>
  <p:slideViewPr>
    <p:cSldViewPr>
      <p:cViewPr varScale="1">
        <p:scale>
          <a:sx n="68" d="100"/>
          <a:sy n="68" d="100"/>
        </p:scale>
        <p:origin x="657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72"/>
    </p:cViewPr>
  </p:sorterViewPr>
  <p:notesViewPr>
    <p:cSldViewPr>
      <p:cViewPr varScale="1">
        <p:scale>
          <a:sx n="71" d="100"/>
          <a:sy n="71" d="100"/>
        </p:scale>
        <p:origin x="-3077" y="-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034C0-383D-4B9C-B5BC-2900D6E0DF15}" type="datetimeFigureOut">
              <a:rPr lang="en-GB" smtClean="0"/>
              <a:t>14/04/2025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4020D-A664-48CD-9EC0-5EACC9C3441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38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4020D-A664-48CD-9EC0-5EACC9C3441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89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4020D-A664-48CD-9EC0-5EACC9C3441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68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Tx/>
              <a:defRPr/>
            </a:pPr>
            <a:endParaRPr lang="en-GB" kern="1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4020D-A664-48CD-9EC0-5EACC9C344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7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2E31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4020D-A664-48CD-9EC0-5EACC9C344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67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4020D-A664-48CD-9EC0-5EACC9C344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43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4020D-A664-48CD-9EC0-5EACC9C344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400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4020D-A664-48CD-9EC0-5EACC9C3441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21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53" y="2204864"/>
            <a:ext cx="4631894" cy="19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5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877272"/>
            <a:ext cx="648072" cy="78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4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80729"/>
            <a:ext cx="10363200" cy="147002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708920"/>
            <a:ext cx="103632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4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2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6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4" y="5733264"/>
            <a:ext cx="2022980" cy="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3989034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733264"/>
            <a:ext cx="2022980" cy="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 b="1">
                <a:solidFill>
                  <a:srgbClr val="0647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rgbClr val="0647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29774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6"/>
            <a:ext cx="5389033" cy="329774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5733264"/>
            <a:ext cx="2022980" cy="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>
            <a:normAutofit/>
          </a:bodyPr>
          <a:lstStyle>
            <a:lvl1pPr algn="l">
              <a:defRPr sz="1600" b="1">
                <a:solidFill>
                  <a:srgbClr val="0647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172165"/>
          </a:xfrm>
        </p:spPr>
        <p:txBody>
          <a:bodyPr/>
          <a:lstStyle>
            <a:lvl1pPr>
              <a:defRPr sz="1600">
                <a:solidFill>
                  <a:srgbClr val="0647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633"/>
            </a:lvl6pPr>
            <a:lvl7pPr>
              <a:defRPr sz="633"/>
            </a:lvl7pPr>
            <a:lvl8pPr>
              <a:defRPr sz="633"/>
            </a:lvl8pPr>
            <a:lvl9pPr>
              <a:defRPr sz="6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03751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4661" indent="0">
              <a:buNone/>
              <a:defRPr sz="380"/>
            </a:lvl2pPr>
            <a:lvl3pPr marL="289322" indent="0">
              <a:buNone/>
              <a:defRPr sz="316"/>
            </a:lvl3pPr>
            <a:lvl4pPr marL="433983" indent="0">
              <a:buNone/>
              <a:defRPr sz="285"/>
            </a:lvl4pPr>
            <a:lvl5pPr marL="578644" indent="0">
              <a:buNone/>
              <a:defRPr sz="285"/>
            </a:lvl5pPr>
            <a:lvl6pPr marL="723305" indent="0">
              <a:buNone/>
              <a:defRPr sz="285"/>
            </a:lvl6pPr>
            <a:lvl7pPr marL="867966" indent="0">
              <a:buNone/>
              <a:defRPr sz="285"/>
            </a:lvl7pPr>
            <a:lvl8pPr marL="1012627" indent="0">
              <a:buNone/>
              <a:defRPr sz="285"/>
            </a:lvl8pPr>
            <a:lvl9pPr marL="1157288" indent="0">
              <a:buNone/>
              <a:defRPr sz="28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4" y="5733264"/>
            <a:ext cx="2022980" cy="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4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3861048"/>
            <a:ext cx="7315200" cy="566738"/>
          </a:xfrm>
        </p:spPr>
        <p:txBody>
          <a:bodyPr anchor="b">
            <a:normAutofit/>
          </a:bodyPr>
          <a:lstStyle>
            <a:lvl1pPr algn="l">
              <a:defRPr sz="1600" b="1">
                <a:solidFill>
                  <a:srgbClr val="1DBAD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4"/>
            <a:ext cx="7315200" cy="3032249"/>
          </a:xfrm>
        </p:spPr>
        <p:txBody>
          <a:bodyPr/>
          <a:lstStyle>
            <a:lvl1pPr marL="0" indent="0">
              <a:buNone/>
              <a:defRPr sz="1013"/>
            </a:lvl1pPr>
            <a:lvl2pPr marL="144661" indent="0">
              <a:buNone/>
              <a:defRPr sz="886"/>
            </a:lvl2pPr>
            <a:lvl3pPr marL="289322" indent="0">
              <a:buNone/>
              <a:defRPr sz="760"/>
            </a:lvl3pPr>
            <a:lvl4pPr marL="433983" indent="0">
              <a:buNone/>
              <a:defRPr sz="633"/>
            </a:lvl4pPr>
            <a:lvl5pPr marL="578644" indent="0">
              <a:buNone/>
              <a:defRPr sz="633"/>
            </a:lvl5pPr>
            <a:lvl6pPr marL="723305" indent="0">
              <a:buNone/>
              <a:defRPr sz="633"/>
            </a:lvl6pPr>
            <a:lvl7pPr marL="867966" indent="0">
              <a:buNone/>
              <a:defRPr sz="633"/>
            </a:lvl7pPr>
            <a:lvl8pPr marL="1012627" indent="0">
              <a:buNone/>
              <a:defRPr sz="633"/>
            </a:lvl8pPr>
            <a:lvl9pPr marL="1157288" indent="0">
              <a:buNone/>
              <a:defRPr sz="633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81128"/>
            <a:ext cx="7315200" cy="8048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44661" indent="0">
              <a:buNone/>
              <a:defRPr sz="380"/>
            </a:lvl2pPr>
            <a:lvl3pPr marL="289322" indent="0">
              <a:buNone/>
              <a:defRPr sz="316"/>
            </a:lvl3pPr>
            <a:lvl4pPr marL="433983" indent="0">
              <a:buNone/>
              <a:defRPr sz="285"/>
            </a:lvl4pPr>
            <a:lvl5pPr marL="578644" indent="0">
              <a:buNone/>
              <a:defRPr sz="285"/>
            </a:lvl5pPr>
            <a:lvl6pPr marL="723305" indent="0">
              <a:buNone/>
              <a:defRPr sz="285"/>
            </a:lvl6pPr>
            <a:lvl7pPr marL="867966" indent="0">
              <a:buNone/>
              <a:defRPr sz="285"/>
            </a:lvl7pPr>
            <a:lvl8pPr marL="1012627" indent="0">
              <a:buNone/>
              <a:defRPr sz="285"/>
            </a:lvl8pPr>
            <a:lvl9pPr marL="1157288" indent="0">
              <a:buNone/>
              <a:defRPr sz="28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4" y="5733264"/>
            <a:ext cx="2022980" cy="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5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93" y="1556792"/>
            <a:ext cx="10972800" cy="2160240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647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4" y="5733264"/>
            <a:ext cx="2022980" cy="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22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877272"/>
            <a:ext cx="648072" cy="78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19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732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1C8A-793C-48C3-B229-6E53DE039AD5}" type="datetimeFigureOut">
              <a:rPr lang="en-GB" smtClean="0"/>
              <a:t>14/04/2025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0F80E-6BC3-4361-A51B-0CF52818F2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21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3" r:id="rId4"/>
    <p:sldLayoutId id="2147483656" r:id="rId5"/>
    <p:sldLayoutId id="2147483657" r:id="rId6"/>
    <p:sldLayoutId id="2147483658" r:id="rId7"/>
    <p:sldLayoutId id="2147483661" r:id="rId8"/>
    <p:sldLayoutId id="2147483662" r:id="rId9"/>
    <p:sldLayoutId id="2147483663" r:id="rId10"/>
  </p:sldLayoutIdLst>
  <p:txStyles>
    <p:titleStyle>
      <a:lvl1pPr algn="ctr" defTabSz="289322" rtl="0" eaLnBrk="1" latinLnBrk="0" hangingPunct="1">
        <a:spcBef>
          <a:spcPct val="0"/>
        </a:spcBef>
        <a:buNone/>
        <a:defRPr sz="1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496" indent="-108496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35075" indent="-90413" algn="l" defTabSz="289322" rtl="0" eaLnBrk="1" latinLnBrk="0" hangingPunct="1">
        <a:spcBef>
          <a:spcPct val="20000"/>
        </a:spcBef>
        <a:buFont typeface="Arial" panose="020B0604020202020204" pitchFamily="34" charset="0"/>
        <a:buChar char="–"/>
        <a:defRPr sz="886" kern="1200">
          <a:solidFill>
            <a:schemeClr val="tx1"/>
          </a:solidFill>
          <a:latin typeface="+mn-lt"/>
          <a:ea typeface="+mn-ea"/>
          <a:cs typeface="+mn-cs"/>
        </a:defRPr>
      </a:lvl2pPr>
      <a:lvl3pPr marL="361653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06314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–"/>
        <a:defRPr sz="633" kern="1200">
          <a:solidFill>
            <a:schemeClr val="tx1"/>
          </a:solidFill>
          <a:latin typeface="+mn-lt"/>
          <a:ea typeface="+mn-ea"/>
          <a:cs typeface="+mn-cs"/>
        </a:defRPr>
      </a:lvl4pPr>
      <a:lvl5pPr marL="650975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»"/>
        <a:defRPr sz="633" kern="1200">
          <a:solidFill>
            <a:schemeClr val="tx1"/>
          </a:solidFill>
          <a:latin typeface="+mn-lt"/>
          <a:ea typeface="+mn-ea"/>
          <a:cs typeface="+mn-cs"/>
        </a:defRPr>
      </a:lvl5pPr>
      <a:lvl6pPr marL="795635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940297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084958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229618" indent="-72331" algn="l" defTabSz="2893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44661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89322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3pPr>
      <a:lvl4pPr marL="433983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578644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23305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867966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12627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157288" algn="l" defTabSz="289322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rsetcouncil.gov.uk/-/dorset-zero-waste-ma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54B2B1A7-8DAD-4EB0-827E-C7F41850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146" y="5868188"/>
            <a:ext cx="2752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38BB0-6FA6-FADF-9C43-6A76C5314DDF}"/>
              </a:ext>
            </a:extLst>
          </p:cNvPr>
          <p:cNvSpPr txBox="1"/>
          <p:nvPr/>
        </p:nvSpPr>
        <p:spPr>
          <a:xfrm>
            <a:off x="1579310" y="4309963"/>
            <a:ext cx="9793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Lisa Mounty - Service Development Manager</a:t>
            </a:r>
          </a:p>
          <a:p>
            <a:pPr algn="ctr"/>
            <a:r>
              <a:rPr lang="en-GB" sz="320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600476-6E13-D1EA-1617-8D41EB5CD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671" y="1344972"/>
            <a:ext cx="10363200" cy="2406129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Dorset CAN webinar </a:t>
            </a:r>
            <a:br>
              <a:rPr lang="en-GB" sz="4400" dirty="0"/>
            </a:br>
            <a:r>
              <a:rPr lang="en-GB" sz="4400" dirty="0"/>
              <a:t>3 April 2025</a:t>
            </a:r>
            <a:br>
              <a:rPr lang="en-GB" sz="4400" dirty="0"/>
            </a:br>
            <a:br>
              <a:rPr lang="en-GB" sz="4400" dirty="0"/>
            </a:br>
            <a:r>
              <a:rPr lang="en-GB" sz="4400" dirty="0"/>
              <a:t>Recycling in Dorset </a:t>
            </a:r>
            <a:br>
              <a:rPr lang="en-GB" sz="24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0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029E-3C65-7BD4-DAC4-162C2F8A5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u="sng" dirty="0"/>
              <a:t>Key achievements – recycling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72F39-A61E-AF0B-C23B-6D8D4E323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03D9AC-649E-0D5D-1BE3-96727A85141C}"/>
              </a:ext>
            </a:extLst>
          </p:cNvPr>
          <p:cNvSpPr txBox="1"/>
          <p:nvPr/>
        </p:nvSpPr>
        <p:spPr>
          <a:xfrm>
            <a:off x="235876" y="1395096"/>
            <a:ext cx="6364180" cy="3898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County wide ‘Recycle for Dorset’ kerbside service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Recycling and composting rate </a:t>
            </a:r>
            <a:r>
              <a:rPr lang="en-GB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en-GB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60.5% .</a:t>
            </a:r>
            <a:endParaRPr lang="en-GB" sz="1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en-GB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GB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umber one unitary and disposal authority in the country.  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Residual waste sent to landfill has been reduced to just</a:t>
            </a:r>
            <a:r>
              <a:rPr lang="en-GB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2%. </a:t>
            </a:r>
          </a:p>
          <a:p>
            <a:pPr lvl="0">
              <a:lnSpc>
                <a:spcPct val="107000"/>
              </a:lnSpc>
            </a:pPr>
            <a:endParaRPr lang="en-GB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ngoing annual savings through increased recycling and reduced waste disposal costs.</a:t>
            </a:r>
            <a:endParaRPr lang="en-US" sz="1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Continually improving the service – now accept foil and cartons in the recycling mix.</a:t>
            </a:r>
            <a:endParaRPr lang="en-GB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Several bins with lids&#10;&#10;Description automatically generated">
            <a:extLst>
              <a:ext uri="{FF2B5EF4-FFF2-40B4-BE49-F238E27FC236}">
                <a16:creationId xmlns:a16="http://schemas.microsoft.com/office/drawing/2014/main" id="{62794DDE-C64C-AFF7-637A-ABD42FD7E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r="3" b="16617"/>
          <a:stretch/>
        </p:blipFill>
        <p:spPr bwMode="auto">
          <a:xfrm>
            <a:off x="6757756" y="1530539"/>
            <a:ext cx="5198368" cy="36114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3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21AB-F9C9-DACF-98B5-0FCD3E03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Regular communications on ‘reduce, reuse &amp; recycle’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F838A-4E66-5640-4BA9-CE9A303E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85" y="1127096"/>
            <a:ext cx="11879107" cy="3989034"/>
          </a:xfrm>
        </p:spPr>
        <p:txBody>
          <a:bodyPr>
            <a:normAutofit/>
          </a:bodyPr>
          <a:lstStyle/>
          <a:p>
            <a:pPr marL="144662" lvl="1" indent="0" algn="ctr">
              <a:buNone/>
            </a:pPr>
            <a:r>
              <a:rPr lang="en-GB" sz="1700" dirty="0"/>
              <a:t>Social media, roadshows, local talks, fetes, agricultural shows, schools, site visits, library events, parish and town councils, website, livery on vehicles, direct mail on R4D (60k households/year), container messaging</a:t>
            </a:r>
            <a:r>
              <a:rPr lang="en-GB" sz="1700" b="1" dirty="0"/>
              <a:t> </a:t>
            </a:r>
            <a:r>
              <a:rPr lang="en-GB" sz="1700" dirty="0"/>
              <a:t>&amp; R4D newsletter</a:t>
            </a:r>
            <a:endParaRPr lang="en-GB" sz="1700" b="1" dirty="0"/>
          </a:p>
          <a:p>
            <a:endParaRPr lang="en-GB" b="1" dirty="0"/>
          </a:p>
          <a:p>
            <a:pPr lvl="1"/>
            <a:endParaRPr lang="en-GB" dirty="0"/>
          </a:p>
        </p:txBody>
      </p:sp>
      <p:pic>
        <p:nvPicPr>
          <p:cNvPr id="4" name="Picture 3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DCAD8FB6-46EF-EC88-0A4A-6231363D0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7" y="2046727"/>
            <a:ext cx="1724749" cy="2299665"/>
          </a:xfrm>
          <a:prstGeom prst="rect">
            <a:avLst/>
          </a:prstGeom>
        </p:spPr>
      </p:pic>
      <p:pic>
        <p:nvPicPr>
          <p:cNvPr id="7" name="Picture 6" descr="A group of people standing around a table with food on it&#10;&#10;Description automatically generated with low confidence">
            <a:extLst>
              <a:ext uri="{FF2B5EF4-FFF2-40B4-BE49-F238E27FC236}">
                <a16:creationId xmlns:a16="http://schemas.microsoft.com/office/drawing/2014/main" id="{3B103ADE-59FA-3871-8689-1688100E1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403" y="4748391"/>
            <a:ext cx="1935282" cy="1622435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440BF7-BF98-7CCC-87DE-2F6F15EBC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30" y="3924889"/>
            <a:ext cx="2031591" cy="2456077"/>
          </a:xfrm>
          <a:prstGeom prst="rect">
            <a:avLst/>
          </a:prstGeom>
        </p:spPr>
      </p:pic>
      <p:pic>
        <p:nvPicPr>
          <p:cNvPr id="11" name="Picture 10" descr="A picture containing person, people, group, crowd&#10;&#10;Description automatically generated">
            <a:extLst>
              <a:ext uri="{FF2B5EF4-FFF2-40B4-BE49-F238E27FC236}">
                <a16:creationId xmlns:a16="http://schemas.microsoft.com/office/drawing/2014/main" id="{221AB3D7-BB7F-F610-B5B9-15B4D023CF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44" y="2111743"/>
            <a:ext cx="2096868" cy="1572651"/>
          </a:xfrm>
          <a:prstGeom prst="rect">
            <a:avLst/>
          </a:prstGeom>
        </p:spPr>
      </p:pic>
      <p:pic>
        <p:nvPicPr>
          <p:cNvPr id="12" name="Picture 11" descr="A picture containing letter&#10;&#10;Description automatically generated">
            <a:extLst>
              <a:ext uri="{FF2B5EF4-FFF2-40B4-BE49-F238E27FC236}">
                <a16:creationId xmlns:a16="http://schemas.microsoft.com/office/drawing/2014/main" id="{3A3766C6-37AC-D05F-2F3F-14A3913C2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33" y="2079189"/>
            <a:ext cx="1935282" cy="2497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82DFD0-D5F4-29FF-0392-7DA5C5E5F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13" y="4429370"/>
            <a:ext cx="2589490" cy="116527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CB0A5CD-BF47-6D7A-AFF6-C816B85A4C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19" y="4808315"/>
            <a:ext cx="2111308" cy="157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43CFF73-D58E-A38B-579C-F4EAA6AA0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29" y="2066844"/>
            <a:ext cx="1990982" cy="201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D58174-BA4B-1501-A66B-A1E8BC79B5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975" y="2079189"/>
            <a:ext cx="1599895" cy="2375389"/>
          </a:xfrm>
          <a:prstGeom prst="rect">
            <a:avLst/>
          </a:prstGeom>
        </p:spPr>
      </p:pic>
      <p:pic>
        <p:nvPicPr>
          <p:cNvPr id="17" name="Picture 1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A193F57-87B9-849E-61CD-4A5129E9BE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70" y="4418129"/>
            <a:ext cx="2597155" cy="1622436"/>
          </a:xfrm>
          <a:prstGeom prst="rect">
            <a:avLst/>
          </a:prstGeom>
        </p:spPr>
      </p:pic>
      <p:pic>
        <p:nvPicPr>
          <p:cNvPr id="18" name="Picture 17" descr="A picture containing text, indoor, floor, scene&#10;&#10;Description automatically generated">
            <a:extLst>
              <a:ext uri="{FF2B5EF4-FFF2-40B4-BE49-F238E27FC236}">
                <a16:creationId xmlns:a16="http://schemas.microsoft.com/office/drawing/2014/main" id="{6B8EF353-C453-EE83-415E-9942356113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57" y="2095235"/>
            <a:ext cx="2089341" cy="1622436"/>
          </a:xfrm>
          <a:prstGeom prst="rect">
            <a:avLst/>
          </a:prstGeom>
        </p:spPr>
      </p:pic>
      <p:pic>
        <p:nvPicPr>
          <p:cNvPr id="19" name="Picture 18" descr="A row of garbage cans&#10;&#10;Description automatically generated with low confidence">
            <a:extLst>
              <a:ext uri="{FF2B5EF4-FFF2-40B4-BE49-F238E27FC236}">
                <a16:creationId xmlns:a16="http://schemas.microsoft.com/office/drawing/2014/main" id="{52C5912D-5BF2-059E-41E0-3AD249CC9C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86" y="2046728"/>
            <a:ext cx="2227055" cy="167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48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9AA8A-21C4-27F3-CF44-149472CC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Targeted ‘recycling’ campaigns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229C1-6EB1-3612-970D-95D940A83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4464497"/>
          </a:xfrm>
        </p:spPr>
        <p:txBody>
          <a:bodyPr/>
          <a:lstStyle/>
          <a:p>
            <a:pPr marL="144662" lvl="1" indent="0" algn="ctr">
              <a:buNone/>
            </a:pPr>
            <a:r>
              <a:rPr lang="en-GB" sz="1800" dirty="0"/>
              <a:t>‘Right Stuff, Right Bin’, Dorset Does, Slim your Bin,‘Yes/No’ contamination campaign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A bottle and glasses on a table&#10;&#10;Description automatically generated with low confidence">
            <a:extLst>
              <a:ext uri="{FF2B5EF4-FFF2-40B4-BE49-F238E27FC236}">
                <a16:creationId xmlns:a16="http://schemas.microsoft.com/office/drawing/2014/main" id="{A000F030-0909-7339-65E2-0BA3782E6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17" y="1731442"/>
            <a:ext cx="2090867" cy="2613583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4F47071-6C2F-D96C-C697-EAE4E9796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031" y="1724415"/>
            <a:ext cx="2090867" cy="2613583"/>
          </a:xfrm>
          <a:prstGeom prst="rect">
            <a:avLst/>
          </a:prstGeom>
        </p:spPr>
      </p:pic>
      <p:pic>
        <p:nvPicPr>
          <p:cNvPr id="14" name="Picture 13" descr="A light bulb with a slice of orange inside&#10;&#10;Description automatically generated">
            <a:extLst>
              <a:ext uri="{FF2B5EF4-FFF2-40B4-BE49-F238E27FC236}">
                <a16:creationId xmlns:a16="http://schemas.microsoft.com/office/drawing/2014/main" id="{2EE88AE2-0689-6475-0019-E496D7E4A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0" y="4854056"/>
            <a:ext cx="2578399" cy="1794791"/>
          </a:xfrm>
          <a:prstGeom prst="rect">
            <a:avLst/>
          </a:prstGeom>
        </p:spPr>
      </p:pic>
      <p:pic>
        <p:nvPicPr>
          <p:cNvPr id="19" name="Content Placeholder 5" descr="A stack of flyers on a table&#10;&#10;Description automatically generated">
            <a:extLst>
              <a:ext uri="{FF2B5EF4-FFF2-40B4-BE49-F238E27FC236}">
                <a16:creationId xmlns:a16="http://schemas.microsoft.com/office/drawing/2014/main" id="{BAC9FA48-034C-6F5E-34AD-C72EEFFEC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1941" y="1995922"/>
            <a:ext cx="2172052" cy="1629039"/>
          </a:xfrm>
          <a:prstGeom prst="rect">
            <a:avLst/>
          </a:prstGeom>
        </p:spPr>
      </p:pic>
      <p:pic>
        <p:nvPicPr>
          <p:cNvPr id="6" name="Picture 5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34703ED2-2815-71CD-5A89-42D16280C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49" y="4634126"/>
            <a:ext cx="3749922" cy="2014721"/>
          </a:xfrm>
          <a:prstGeom prst="rect">
            <a:avLst/>
          </a:prstGeom>
        </p:spPr>
      </p:pic>
      <p:pic>
        <p:nvPicPr>
          <p:cNvPr id="1027" name="Picture 10" descr="A picture containing website&#10;&#10;Description automatically generated">
            <a:extLst>
              <a:ext uri="{FF2B5EF4-FFF2-40B4-BE49-F238E27FC236}">
                <a16:creationId xmlns:a16="http://schemas.microsoft.com/office/drawing/2014/main" id="{1EBC19B9-902F-DFE2-CC7B-0FFEA0489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84" y="1713424"/>
            <a:ext cx="1821916" cy="282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8" descr="Text&#10;&#10;Description automatically generated">
            <a:extLst>
              <a:ext uri="{FF2B5EF4-FFF2-40B4-BE49-F238E27FC236}">
                <a16:creationId xmlns:a16="http://schemas.microsoft.com/office/drawing/2014/main" id="{5EC6EA0F-4CF1-07F4-12C2-452777FF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484" y="4401096"/>
            <a:ext cx="1701960" cy="22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9">
            <a:extLst>
              <a:ext uri="{FF2B5EF4-FFF2-40B4-BE49-F238E27FC236}">
                <a16:creationId xmlns:a16="http://schemas.microsoft.com/office/drawing/2014/main" id="{341D1ED3-32AD-B8B2-FF97-3528BCAE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r="-2" b="856"/>
          <a:stretch>
            <a:fillRect/>
          </a:stretch>
        </p:blipFill>
        <p:spPr bwMode="auto">
          <a:xfrm>
            <a:off x="7659422" y="4035264"/>
            <a:ext cx="1757092" cy="261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8AC626-3D14-6A4C-6862-2FEA07C638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453" y="1735128"/>
            <a:ext cx="2765255" cy="29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53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8AA8-93B9-332F-3E3A-0BF9C437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Campaigns on ‘waste reduction and reuse’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4EA08-34AE-E5BB-423E-BF7A57CB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182" y="1052736"/>
            <a:ext cx="10972800" cy="4138198"/>
          </a:xfrm>
        </p:spPr>
        <p:txBody>
          <a:bodyPr/>
          <a:lstStyle/>
          <a:p>
            <a:pPr marL="144662" lvl="1" indent="0" algn="ctr">
              <a:buNone/>
            </a:pPr>
            <a:r>
              <a:rPr lang="en-GB" sz="1800" dirty="0"/>
              <a:t>Reusable nappies, Love Food Hate Waste, home composting</a:t>
            </a:r>
          </a:p>
          <a:p>
            <a:endParaRPr lang="en-GB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DC7855A-108E-5211-C475-559E9117C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52" y="1619761"/>
            <a:ext cx="6288360" cy="1778779"/>
          </a:xfrm>
          <a:prstGeom prst="rect">
            <a:avLst/>
          </a:prstGeom>
        </p:spPr>
      </p:pic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64D927F1-34C2-E995-3271-C7877F39D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07" y="3649918"/>
            <a:ext cx="4027086" cy="3024336"/>
          </a:xfrm>
          <a:prstGeom prst="rect">
            <a:avLst/>
          </a:prstGeom>
        </p:spPr>
      </p:pic>
      <p:pic>
        <p:nvPicPr>
          <p:cNvPr id="5" name="Picture 4" descr="A pregnant person making a heart with her hands&#10;&#10;Description automatically generated">
            <a:extLst>
              <a:ext uri="{FF2B5EF4-FFF2-40B4-BE49-F238E27FC236}">
                <a16:creationId xmlns:a16="http://schemas.microsoft.com/office/drawing/2014/main" id="{3628A6E0-B46D-D448-8560-37346A502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3" y="1667066"/>
            <a:ext cx="3779912" cy="316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B5F20-E5CB-070A-4970-FB633D8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947" y="3699173"/>
            <a:ext cx="3128297" cy="27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44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B0385-45D8-A429-4040-A26F97424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32657"/>
            <a:ext cx="10363200" cy="1440160"/>
          </a:xfrm>
        </p:spPr>
        <p:txBody>
          <a:bodyPr>
            <a:normAutofit/>
          </a:bodyPr>
          <a:lstStyle/>
          <a:p>
            <a:r>
              <a:rPr lang="en-GB" sz="2800" dirty="0"/>
              <a:t>Campaigns on ‘waste reduction and reuse’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DEEA746-1A60-3277-E7A2-AD0F40C8F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344" y="1340769"/>
            <a:ext cx="11302280" cy="1008112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</a:rPr>
              <a:t>‘G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ive and take’ days, SWISH events, </a:t>
            </a:r>
            <a:r>
              <a:rPr lang="en-GB" sz="1800" dirty="0">
                <a:solidFill>
                  <a:schemeClr val="tx1"/>
                </a:solidFill>
              </a:rPr>
              <a:t>‘zero waste map’, reusable period and incontinence products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092197-4402-564E-061A-309251FF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84" y="3966418"/>
            <a:ext cx="4029472" cy="2891582"/>
          </a:xfrm>
          <a:prstGeom prst="rect">
            <a:avLst/>
          </a:prstGeom>
        </p:spPr>
      </p:pic>
      <p:pic>
        <p:nvPicPr>
          <p:cNvPr id="9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FF08150A-D15D-776E-FCB5-82C56F745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31" y="1828906"/>
            <a:ext cx="5207629" cy="2257607"/>
          </a:xfrm>
          <a:prstGeom prst="rect">
            <a:avLst/>
          </a:prstGeom>
          <a:noFill/>
        </p:spPr>
      </p:pic>
      <p:pic>
        <p:nvPicPr>
          <p:cNvPr id="10" name="Picture 9" descr="A group of people at a table&#10;&#10;Description automatically generated with low confidence">
            <a:extLst>
              <a:ext uri="{FF2B5EF4-FFF2-40B4-BE49-F238E27FC236}">
                <a16:creationId xmlns:a16="http://schemas.microsoft.com/office/drawing/2014/main" id="{C6D56A05-028F-46FD-D18D-7ECD5B4395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7" y="4220963"/>
            <a:ext cx="2093803" cy="2382491"/>
          </a:xfrm>
          <a:prstGeom prst="rect">
            <a:avLst/>
          </a:prstGeom>
        </p:spPr>
      </p:pic>
      <p:pic>
        <p:nvPicPr>
          <p:cNvPr id="8" name="Picture 7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4774A79F-2418-28A8-E40C-D04DD2C09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0" y="1766465"/>
            <a:ext cx="2842058" cy="2382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BB611-DEC7-619C-8931-D8EB40729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344" y="1751166"/>
            <a:ext cx="2878764" cy="4032447"/>
          </a:xfrm>
          <a:prstGeom prst="rect">
            <a:avLst/>
          </a:prstGeom>
        </p:spPr>
      </p:pic>
      <p:pic>
        <p:nvPicPr>
          <p:cNvPr id="4" name="Picture 3" descr="A group of people in a room with clothes on swingers&#10;&#10;AI-generated content may be incorrect.">
            <a:extLst>
              <a:ext uri="{FF2B5EF4-FFF2-40B4-BE49-F238E27FC236}">
                <a16:creationId xmlns:a16="http://schemas.microsoft.com/office/drawing/2014/main" id="{987D7D1C-22D3-A4C6-9447-3EEBEE6F7D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343454"/>
            <a:ext cx="3010143" cy="22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38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BE5D9-5C55-6122-F10B-7D7F29306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35" y="116632"/>
            <a:ext cx="11671394" cy="1118763"/>
          </a:xfrm>
        </p:spPr>
        <p:txBody>
          <a:bodyPr>
            <a:normAutofit fontScale="90000"/>
          </a:bodyPr>
          <a:lstStyle/>
          <a:p>
            <a:br>
              <a:rPr lang="en-GB" sz="2800" dirty="0"/>
            </a:br>
            <a:r>
              <a:rPr lang="en-GB" sz="3100" dirty="0"/>
              <a:t>Working with communities</a:t>
            </a:r>
            <a:br>
              <a:rPr lang="en-GB" sz="2800" dirty="0"/>
            </a:br>
            <a:endParaRPr lang="en-GB" sz="1800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FD4CF-6290-6E29-B66A-2323CF746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303" y="1340768"/>
            <a:ext cx="11818459" cy="4449869"/>
          </a:xfrm>
        </p:spPr>
        <p:txBody>
          <a:bodyPr>
            <a:noAutofit/>
          </a:bodyPr>
          <a:lstStyle/>
          <a:p>
            <a:pPr marL="144662" lvl="1" indent="0">
              <a:buNone/>
            </a:pPr>
            <a:r>
              <a:rPr lang="en-GB" sz="1800" b="1" dirty="0"/>
              <a:t>Our existing work with the community:</a:t>
            </a:r>
          </a:p>
          <a:p>
            <a:pPr marL="144662" lvl="1" indent="0">
              <a:buNone/>
            </a:pPr>
            <a:endParaRPr lang="en-GB" sz="18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Regular educational roadshows, library events, site visits, agricultural shows etc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Give &amp; take days and swish events – provision of the toolkit for community groups wishing to organise one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Working with Litter Free Dorset to organise a series of electrical give &amp; take days (to include 5 events)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Talks to community groups, schools, resident associations &amp; business networks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Promotion of the zero-waste map – include details of repair cafes, community fridges, real nappy retailers, etc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Support litter picking groups by providing equipment and collecting/disposing of the waste after events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Currently preparing an engagement pack for town &amp; parish councils (to include imagery, social media posts, etc)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Due to start a campaign whereby we do a monthly post on social media picking a different ‘difficult to recycle’ 		item each time, e.g. vapes, blister packs, batteries, etc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 Appointing ‘community heroes’ to promote our ‘everyone is doing it’ message </a:t>
            </a:r>
          </a:p>
          <a:p>
            <a:pPr lvl="1">
              <a:buFontTx/>
              <a:buChar char="-"/>
            </a:pPr>
            <a:endParaRPr lang="en-GB" sz="1800" dirty="0"/>
          </a:p>
          <a:p>
            <a:pPr lvl="1">
              <a:buFontTx/>
              <a:buChar char="-"/>
            </a:pPr>
            <a:endParaRPr lang="en-GB" sz="1800" dirty="0"/>
          </a:p>
          <a:p>
            <a:pPr marL="144662" lvl="1" indent="0">
              <a:buNone/>
            </a:pPr>
            <a:endParaRPr lang="en-GB" sz="1800" b="1" dirty="0"/>
          </a:p>
          <a:p>
            <a:pPr marL="144662" lvl="1" indent="0">
              <a:buNone/>
            </a:pPr>
            <a:endParaRPr lang="en-GB" sz="1800" b="1" dirty="0"/>
          </a:p>
          <a:p>
            <a:pPr marL="144662" lvl="1" indent="0">
              <a:buNone/>
            </a:pPr>
            <a:endParaRPr lang="en-GB" sz="1800" b="1" dirty="0"/>
          </a:p>
          <a:p>
            <a:pPr lvl="1"/>
            <a:endParaRPr lang="en-GB" sz="1800" b="1" dirty="0"/>
          </a:p>
          <a:p>
            <a:pPr marL="144662" lvl="1" indent="0">
              <a:buNone/>
            </a:pPr>
            <a:endParaRPr lang="en-GB" sz="1800" b="1" dirty="0"/>
          </a:p>
          <a:p>
            <a:pPr lvl="1"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72838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297C428-2F71-D4A1-48F5-65092752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784" y="255786"/>
            <a:ext cx="4406280" cy="580926"/>
          </a:xfrm>
        </p:spPr>
        <p:txBody>
          <a:bodyPr>
            <a:noAutofit/>
          </a:bodyPr>
          <a:lstStyle/>
          <a:p>
            <a:r>
              <a:rPr lang="en-US" sz="2800" dirty="0"/>
              <a:t>Zero waste map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07C29-7C87-3169-A7AD-0AE1D017245F}"/>
              </a:ext>
            </a:extLst>
          </p:cNvPr>
          <p:cNvSpPr txBox="1"/>
          <p:nvPr/>
        </p:nvSpPr>
        <p:spPr>
          <a:xfrm>
            <a:off x="472274" y="2636912"/>
            <a:ext cx="2970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hlinkClick r:id="rId3"/>
              </a:rPr>
              <a:t>www.dorsetcouncil.gov.uk/-/dorset-zero-waste-map</a:t>
            </a:r>
            <a:r>
              <a:rPr lang="en-GB" sz="2000" dirty="0"/>
              <a:t> 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F10D334D-DD7F-ED86-ECC0-A355880A1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92" y="836712"/>
            <a:ext cx="11321922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0066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defRPr/>
            </a:pPr>
            <a:r>
              <a:rPr lang="en-GB" sz="2000" dirty="0">
                <a:solidFill>
                  <a:srgbClr val="2E3136"/>
                </a:solidFill>
              </a:rPr>
              <a:t>S</a:t>
            </a:r>
            <a:r>
              <a:rPr lang="en-GB" sz="20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hows places that help residents reduce, reuse and recycle. </a:t>
            </a:r>
          </a:p>
          <a:p>
            <a:pPr>
              <a:spcBef>
                <a:spcPct val="50000"/>
              </a:spcBef>
              <a:buClrTx/>
              <a:defRPr/>
            </a:pPr>
            <a:r>
              <a:rPr lang="en-GB" sz="2000" dirty="0">
                <a:solidFill>
                  <a:srgbClr val="2E3136"/>
                </a:solidFill>
              </a:rPr>
              <a:t>F</a:t>
            </a:r>
            <a:r>
              <a:rPr lang="en-GB" sz="2000" b="0" i="0" dirty="0">
                <a:solidFill>
                  <a:srgbClr val="2E3136"/>
                </a:solidFill>
                <a:effectLst/>
                <a:latin typeface="Arial" panose="020B0604020202020204" pitchFamily="34" charset="0"/>
              </a:rPr>
              <a:t>ind your nearest waste free shop, repair café, reusable nappy retailer, milk refill machine, library of things, community fridge, social supermarket, food bank, etc.</a:t>
            </a:r>
          </a:p>
          <a:p>
            <a:pPr>
              <a:spcBef>
                <a:spcPct val="50000"/>
              </a:spcBef>
              <a:buClrTx/>
              <a:defRPr/>
            </a:pPr>
            <a:r>
              <a:rPr lang="en-GB" altLang="en-US" sz="2000" dirty="0">
                <a:solidFill>
                  <a:srgbClr val="2E3136"/>
                </a:solidFill>
              </a:rPr>
              <a:t>Includes lots of ‘difficult to recycle’ items</a:t>
            </a:r>
          </a:p>
          <a:p>
            <a:pPr marL="0" indent="0">
              <a:spcBef>
                <a:spcPct val="50000"/>
              </a:spcBef>
              <a:buClrTx/>
              <a:buNone/>
              <a:defRPr/>
            </a:pPr>
            <a:endParaRPr lang="en-GB" altLang="en-US" dirty="0">
              <a:solidFill>
                <a:srgbClr val="2E3136"/>
              </a:solidFill>
            </a:endParaRPr>
          </a:p>
          <a:p>
            <a:pPr marL="0" indent="0">
              <a:spcBef>
                <a:spcPct val="50000"/>
              </a:spcBef>
              <a:buClrTx/>
              <a:buNone/>
              <a:defRPr/>
            </a:pPr>
            <a:endParaRPr lang="en-GB" altLang="en-US" dirty="0">
              <a:solidFill>
                <a:srgbClr val="2E3136"/>
              </a:solidFill>
            </a:endParaRPr>
          </a:p>
          <a:p>
            <a:pPr marL="0" indent="0">
              <a:spcBef>
                <a:spcPct val="50000"/>
              </a:spcBef>
              <a:buClrTx/>
              <a:buNone/>
              <a:defRPr/>
            </a:pPr>
            <a:endParaRPr lang="en-GB" altLang="en-US" dirty="0">
              <a:solidFill>
                <a:srgbClr val="2E3136"/>
              </a:solidFill>
            </a:endParaRPr>
          </a:p>
          <a:p>
            <a:pPr marL="0" indent="0">
              <a:spcBef>
                <a:spcPct val="50000"/>
              </a:spcBef>
              <a:buClrTx/>
              <a:buNone/>
              <a:defRPr/>
            </a:pPr>
            <a:r>
              <a:rPr lang="en-GB" altLang="en-US" sz="1800" dirty="0">
                <a:solidFill>
                  <a:srgbClr val="2E3136"/>
                </a:solidFill>
              </a:rPr>
              <a:t>77,300 views since Jan 2023!</a:t>
            </a:r>
          </a:p>
          <a:p>
            <a:pPr marL="0" indent="0">
              <a:spcBef>
                <a:spcPct val="50000"/>
              </a:spcBef>
              <a:buClrTx/>
              <a:buNone/>
              <a:defRPr/>
            </a:pPr>
            <a:endParaRPr lang="en-GB" altLang="en-US" dirty="0">
              <a:solidFill>
                <a:srgbClr val="2E3136"/>
              </a:solidFill>
            </a:endParaRPr>
          </a:p>
          <a:p>
            <a:pPr marL="0" indent="0">
              <a:spcBef>
                <a:spcPct val="50000"/>
              </a:spcBef>
              <a:buClrTx/>
              <a:buNone/>
              <a:defRPr/>
            </a:pPr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BFBCD9-19F9-D6C3-376A-52631B688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2492896"/>
            <a:ext cx="8155677" cy="39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4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87425-7DB2-AC3F-219B-E9FA52C7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76" y="4732971"/>
            <a:ext cx="10972800" cy="1519442"/>
          </a:xfrm>
        </p:spPr>
        <p:txBody>
          <a:bodyPr anchor="ctr">
            <a:normAutofit/>
          </a:bodyPr>
          <a:lstStyle/>
          <a:p>
            <a:br>
              <a:rPr lang="en-GB" sz="3600" dirty="0"/>
            </a:br>
            <a:endParaRPr lang="en-GB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39DF1-674E-6EA4-3816-19D0AD6017CE}"/>
              </a:ext>
            </a:extLst>
          </p:cNvPr>
          <p:cNvSpPr txBox="1"/>
          <p:nvPr/>
        </p:nvSpPr>
        <p:spPr>
          <a:xfrm>
            <a:off x="724302" y="902029"/>
            <a:ext cx="109728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662" lvl="1" indent="0" algn="ctr">
              <a:buFont typeface="Arial" panose="020B0604020202020204" pitchFamily="34" charset="0"/>
              <a:buNone/>
            </a:pPr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thought</a:t>
            </a:r>
          </a:p>
          <a:p>
            <a:pPr marL="144662" lvl="1" indent="0">
              <a:buFont typeface="Arial" panose="020B0604020202020204" pitchFamily="34" charset="0"/>
              <a:buNone/>
            </a:pPr>
            <a:endParaRPr lang="en-GB" b="1" dirty="0"/>
          </a:p>
          <a:p>
            <a:pPr marL="144662" lvl="1" indent="0">
              <a:buFont typeface="Arial" panose="020B0604020202020204" pitchFamily="34" charset="0"/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We need the community to help spread the message and maximise the use of the current service:</a:t>
            </a:r>
          </a:p>
          <a:p>
            <a:pPr marL="144662" lvl="1" indent="0">
              <a:buNone/>
            </a:pPr>
            <a:endParaRPr lang="en-GB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32% of residual waste could have been recycled via the kerbside service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19% of residual waste is FOOD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Need everyone to put the “right stuff in the right bin”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This would save up to £1 million per year for essential public services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4715E7-9937-9AF1-1CED-D7B727267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2636912"/>
            <a:ext cx="2629841" cy="2816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B93CFE-043C-5496-116E-A30F75A89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2" y="3446662"/>
            <a:ext cx="2376264" cy="23569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28057C-00F8-5755-7B58-64C7EB15FB22}"/>
              </a:ext>
            </a:extLst>
          </p:cNvPr>
          <p:cNvSpPr txBox="1"/>
          <p:nvPr/>
        </p:nvSpPr>
        <p:spPr>
          <a:xfrm>
            <a:off x="3047048" y="5886027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https://youtu.be/A9e0kVNQpKw</a:t>
            </a:r>
          </a:p>
        </p:txBody>
      </p:sp>
    </p:spTree>
    <p:extLst>
      <p:ext uri="{BB962C8B-B14F-4D97-AF65-F5344CB8AC3E}">
        <p14:creationId xmlns:p14="http://schemas.microsoft.com/office/powerpoint/2010/main" val="2792674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11023</TotalTime>
  <Words>574</Words>
  <Application>Microsoft Office PowerPoint</Application>
  <PresentationFormat>Widescreen</PresentationFormat>
  <Paragraphs>70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Dorset CAN webinar  3 April 2025  Recycling in Dorset  </vt:lpstr>
      <vt:lpstr>Key achievements – recycling performance</vt:lpstr>
      <vt:lpstr>Regular communications on ‘reduce, reuse &amp; recycle’</vt:lpstr>
      <vt:lpstr>Targeted ‘recycling’ campaigns</vt:lpstr>
      <vt:lpstr>Campaigns on ‘waste reduction and reuse’</vt:lpstr>
      <vt:lpstr>Campaigns on ‘waste reduction and reuse’ </vt:lpstr>
      <vt:lpstr> Working with communities </vt:lpstr>
      <vt:lpstr>Zero waste map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Household waste and where it all goes</dc:title>
  <dc:creator>Marten K Gregory</dc:creator>
  <cp:lastModifiedBy>Alexandra Stephen</cp:lastModifiedBy>
  <cp:revision>225</cp:revision>
  <dcterms:created xsi:type="dcterms:W3CDTF">2021-01-19T16:33:17Z</dcterms:created>
  <dcterms:modified xsi:type="dcterms:W3CDTF">2025-04-14T11:16:09Z</dcterms:modified>
</cp:coreProperties>
</file>