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</p:sldMasterIdLst>
  <p:notesMasterIdLst>
    <p:notesMasterId r:id="rId17"/>
  </p:notesMasterIdLst>
  <p:handoutMasterIdLst>
    <p:handoutMasterId r:id="rId18"/>
  </p:handoutMasterIdLst>
  <p:sldIdLst>
    <p:sldId id="258" r:id="rId5"/>
    <p:sldId id="2145704040" r:id="rId6"/>
    <p:sldId id="2145704043" r:id="rId7"/>
    <p:sldId id="2145704042" r:id="rId8"/>
    <p:sldId id="2145704044" r:id="rId9"/>
    <p:sldId id="2145704041" r:id="rId10"/>
    <p:sldId id="2145704039" r:id="rId11"/>
    <p:sldId id="2145704045" r:id="rId12"/>
    <p:sldId id="281" r:id="rId13"/>
    <p:sldId id="2145704026" r:id="rId14"/>
    <p:sldId id="2145704038" r:id="rId15"/>
    <p:sldId id="268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9221A-F671-4EFE-9F5C-B135745F64EA}">
          <p14:sldIdLst>
            <p14:sldId id="258"/>
            <p14:sldId id="2145704040"/>
            <p14:sldId id="2145704043"/>
            <p14:sldId id="2145704042"/>
            <p14:sldId id="2145704044"/>
            <p14:sldId id="2145704041"/>
            <p14:sldId id="2145704039"/>
            <p14:sldId id="2145704045"/>
            <p14:sldId id="281"/>
            <p14:sldId id="2145704026"/>
            <p14:sldId id="2145704038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0070C0"/>
    <a:srgbClr val="FF0000"/>
    <a:srgbClr val="052D54"/>
    <a:srgbClr val="18BEC8"/>
    <a:srgbClr val="FFC000"/>
    <a:srgbClr val="3ABFC4"/>
    <a:srgbClr val="FFFFFF"/>
    <a:srgbClr val="003C67"/>
    <a:srgbClr val="09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 snapToGrid="0">
      <p:cViewPr varScale="1">
        <p:scale>
          <a:sx n="109" d="100"/>
          <a:sy n="109" d="100"/>
        </p:scale>
        <p:origin x="55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66D0FF7-346C-435C-8BBE-59B65BF4C5B4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B842244-7555-45BC-8494-A63577E05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6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475C-FCDF-F590-251A-A0019E08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3A943-23EA-2FD2-6AFD-6DCB2FB7E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FE980-C0E0-5DB5-BE1E-0BCC6E2AB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E7156-9C1D-3D5F-7E85-B02BDDD1E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1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9EEA-72E0-61A9-62CC-DAC14AD2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25B9F-E330-6555-07FF-4422DDF74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89FC3-8243-EA9D-D293-396C370E9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C2B84-455C-3418-081B-7C864CA1B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4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3539-96A0-C919-694D-2E0776B93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722CE-255A-D9CD-7DAD-8ED38D663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2FC95-6475-9333-324F-CDCDB16AD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E6AD1-56A7-D056-4E26-4B8D31632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8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45EE6-D3EA-3920-B200-5AAD07DD1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AFD1F-CE11-5A9E-7DE5-F3BD3D4D4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15598-75AB-18F8-4372-469D84831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02081-4DFB-3486-518E-1B293CF5B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9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32BD2-2DBF-B6B7-70B3-50A096B6C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A3923-154B-61AF-7F1F-DEC5FA15F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22DBFA-9DCE-9FE2-CD1D-66E18C7C4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AD9A-3985-8698-B4C2-C61C26611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225F0-DDD5-4643-A571-5A85432ED95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1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BCF37-74A9-67AA-5E3B-ED8E814D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4C17E-2277-B9C4-2D7A-A9E748122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F2D71-0BCC-A3B0-9C02-7C08A5ABD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33168-D175-D34F-D221-DB87214D3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9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F2E5-CED6-FDF5-55CE-3D9C61D3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8E62E-88DA-170E-A154-C78A0EE7E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C97AD-7972-115E-BE05-D4102B8AA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4D41C-8F2E-D905-D370-A0805570B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8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1337C-B053-489B-3EA3-FD66085B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7F6C-C4ED-7114-FE5C-CAA4FC850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26BAC-D2DD-3988-F8D3-6E7A7641B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A642-1CE4-72CF-B58B-B617FB94A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42244-7555-45BC-8494-A63577E059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5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66756-CCC5-4522-9272-C2B5849245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5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BAC2-514C-1B94-FD74-42197CCA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FC8CB-EC88-315C-BEA2-56257CC2D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004AA-9487-6BD5-A260-0A2898BA0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F2D7-20B4-A62D-D923-2FBDCB306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2244-7555-45BC-8494-A63577E05919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3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1D1DEA-23B1-00F7-BFE7-130B6C1F8480}"/>
              </a:ext>
            </a:extLst>
          </p:cNvPr>
          <p:cNvSpPr/>
          <p:nvPr userDrawn="1"/>
        </p:nvSpPr>
        <p:spPr>
          <a:xfrm>
            <a:off x="0" y="0"/>
            <a:ext cx="12192000" cy="5206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5DDBA-1C8E-D9FD-3561-D6342B4D33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61768-5D33-DFFA-0D20-A4FB13EBE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C7988-1EB7-EDEC-63BA-977FF60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811F7AC-4FC4-304A-AADF-479DD1AE5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04" y="5206700"/>
            <a:ext cx="3963118" cy="1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77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ED5B-143E-45D3-BA67-8D4B104E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850897"/>
            <a:ext cx="8172450" cy="3877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3942E-49A6-4040-8263-89130BB6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13B4-2738-4433-B8B2-995DF6E3F70F}" type="datetime1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46934-881B-4471-BA39-05D8330C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thriving rivers and communities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A0E14-299A-41DE-8427-5B3ED80D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E0EE-354A-4945-88EC-103F092A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Image">
    <p:bg>
      <p:bgPr>
        <a:solidFill>
          <a:srgbClr val="05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32860" y="952559"/>
            <a:ext cx="11526280" cy="2451391"/>
          </a:xfrm>
          <a:prstGeom prst="rect">
            <a:avLst/>
          </a:prstGeom>
        </p:spPr>
        <p:txBody>
          <a:bodyPr anchor="b"/>
          <a:lstStyle>
            <a:lvl1pPr algn="l">
              <a:defRPr sz="4600" b="1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60" y="3463573"/>
            <a:ext cx="11526280" cy="2443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80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Insert Subheading Here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AAB944-2DF3-6CDF-8320-D090041E7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47" y="55416"/>
            <a:ext cx="2380536" cy="99189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42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5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11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Cabin" charset="0"/>
                <a:ea typeface="Cabin" charset="0"/>
                <a:cs typeface="Cab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352675"/>
            <a:ext cx="10515600" cy="34520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ABFC4"/>
                </a:solidFill>
                <a:effectLst/>
                <a:latin typeface="Asap" charset="0"/>
                <a:ea typeface="Asap" charset="0"/>
                <a:cs typeface="Asap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Insert Subheading Here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E13462A-FBBA-95D3-35A0-31A4D468D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47" y="55416"/>
            <a:ext cx="2380536" cy="99189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51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388210"/>
            <a:ext cx="9328704" cy="5451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>
                <a:ln>
                  <a:noFill/>
                </a:ln>
                <a:solidFill>
                  <a:srgbClr val="052D54"/>
                </a:solidFill>
                <a:latin typeface="Cabin" charset="0"/>
                <a:ea typeface="Cabin" charset="0"/>
                <a:cs typeface="Cabin" charset="0"/>
              </a:defRPr>
            </a:lvl1pPr>
          </a:lstStyle>
          <a:p>
            <a:r>
              <a:rPr lang="en-US"/>
              <a:t>Click to edit Master title style – 30pt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966806"/>
            <a:ext cx="11417300" cy="6096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rgbClr val="3ABFC4"/>
                </a:solidFill>
                <a:latin typeface="Asap" charset="0"/>
                <a:ea typeface="Asap" charset="0"/>
                <a:cs typeface="Asap" charset="0"/>
              </a:defRPr>
            </a:lvl1pPr>
            <a:lvl2pPr>
              <a:lnSpc>
                <a:spcPct val="150000"/>
              </a:lnSpc>
              <a:defRPr sz="1500" baseline="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Subheading – 20pt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30201" y="1609812"/>
            <a:ext cx="11417300" cy="4047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052D54"/>
                </a:solidFill>
                <a:latin typeface="Asap" charset="0"/>
                <a:ea typeface="Asap" charset="0"/>
                <a:cs typeface="Asap" charset="0"/>
              </a:defRPr>
            </a:lvl1pPr>
            <a:lvl2pPr>
              <a:lnSpc>
                <a:spcPct val="150000"/>
              </a:lnSpc>
              <a:defRPr sz="1500" baseline="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Body – 20pt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4453980" y="6483352"/>
            <a:ext cx="3284040" cy="1745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9010BB-F1CF-4422-A220-2D1BCBBB1C17}" type="slidenum">
              <a:rPr lang="en-GB" sz="6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GB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5907532"/>
            <a:ext cx="12191999" cy="95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907531"/>
            <a:ext cx="12192000" cy="0"/>
          </a:xfrm>
          <a:prstGeom prst="line">
            <a:avLst/>
          </a:prstGeom>
          <a:ln w="19050">
            <a:solidFill>
              <a:srgbClr val="3A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4C4EB6-993B-D9A4-3E7F-86D26219B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47" y="55416"/>
            <a:ext cx="2380536" cy="99189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341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597" y="422236"/>
            <a:ext cx="9400450" cy="54564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000" b="1">
                <a:solidFill>
                  <a:srgbClr val="052D54"/>
                </a:solidFill>
                <a:latin typeface="Cabin" charset="0"/>
                <a:ea typeface="Cabin" charset="0"/>
                <a:cs typeface="Cabin" charset="0"/>
              </a:defRPr>
            </a:lvl1pPr>
          </a:lstStyle>
          <a:p>
            <a:r>
              <a:rPr lang="en-US"/>
              <a:t>Click to edit Master title style – 30pt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55597" y="1170085"/>
            <a:ext cx="11480800" cy="4563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052D54"/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defRPr sz="1500" baseline="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Body – 20pt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4453980" y="6483352"/>
            <a:ext cx="3284040" cy="1745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9010BB-F1CF-4422-A220-2D1BCBBB1C17}" type="slidenum">
              <a:rPr lang="en-GB" sz="6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GB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5907532"/>
            <a:ext cx="12191999" cy="95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037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ACE78-5EE4-4905-AA09-4F9918F5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2DF6-408E-4065-B20E-A2592071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9BED-F62B-4B71-9140-78EB0F33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21F5-493C-43CD-A278-565B4AC8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AA2F-619D-40A4-B702-0D3750CD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01E5-38B0-40E6-BF29-C42BFD8D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56F-5129-4CCA-B310-D3B92742055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4CD21-9FD3-453A-8A41-F1170E6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4616-3D76-40D4-AABE-146E0421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6853-72D1-4AA7-84C7-4C12456E5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DF46-C199-ACEC-A5B5-938FB6FA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8AD6-8B74-F5F7-755E-2D749E7A9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0F3F-60E6-21B6-82C6-E63D91BE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BF49-C884-2525-71FE-DB4050EE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51AC-7B0F-4AFF-9568-DACE87CE38A2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857BE-5F58-3595-A4FB-FB5F095B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75E4-EC27-368B-A483-D129AD48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C218-A025-4A29-9B8B-13734890BE29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CEF7C2-F35E-290F-7050-0BA17448C4C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552927"/>
            <a:ext cx="12192000" cy="1305073"/>
            <a:chOff x="0" y="5552927"/>
            <a:chExt cx="12192000" cy="130507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25C7AC-3A65-41EC-F636-69248750E9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0" y="6077047"/>
              <a:ext cx="1033711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6943DC-616A-65DC-F785-D423A23154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553262" y="6062831"/>
              <a:ext cx="10638738" cy="1421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9B3F375-0706-E833-1EE9-9F8470736A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11"/>
            <a:stretch/>
          </p:blipFill>
          <p:spPr>
            <a:xfrm>
              <a:off x="768626" y="5552927"/>
              <a:ext cx="1092798" cy="1305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03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background with white text&#10;&#10;Description automatically generated">
            <a:extLst>
              <a:ext uri="{FF2B5EF4-FFF2-40B4-BE49-F238E27FC236}">
                <a16:creationId xmlns:a16="http://schemas.microsoft.com/office/drawing/2014/main" id="{DA8B72D1-C931-4F80-E4E9-BE333D45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31ACF6D-BFE0-26F8-9089-87ED88FAF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128" y="3311526"/>
            <a:ext cx="47405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09" r:id="rId2"/>
    <p:sldLayoutId id="2147483712" r:id="rId3"/>
    <p:sldLayoutId id="2147483714" r:id="rId4"/>
    <p:sldLayoutId id="2147483715" r:id="rId5"/>
    <p:sldLayoutId id="2147483768" r:id="rId6"/>
    <p:sldLayoutId id="2147483843" r:id="rId7"/>
    <p:sldLayoutId id="2147483844" r:id="rId8"/>
    <p:sldLayoutId id="2147483845" r:id="rId9"/>
    <p:sldLayoutId id="214748384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castco.org/knowledge-base/making-a-differenc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astco.org/about/#castco-princip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s://castco.org/request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astco.org/knowledge-categories/plan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chesapeakemonitoringcoop.org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astco.org/knowledge-base/monitoring-purpose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8.jpeg"/><Relationship Id="rId10" Type="http://schemas.openxmlformats.org/officeDocument/2006/relationships/hyperlink" Target="https://castco.org/knowledge-base/methods-list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99F1-A8AA-71F1-2755-199303BB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50" y="3433108"/>
            <a:ext cx="8484711" cy="1325563"/>
          </a:xfrm>
        </p:spPr>
        <p:txBody>
          <a:bodyPr>
            <a:normAutofit/>
          </a:bodyPr>
          <a:lstStyle/>
          <a:p>
            <a:r>
              <a:rPr lang="en-GB" b="1" dirty="0"/>
              <a:t>Introduction to the Catchment Systems Thinking Cooperative project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3741DE-FC13-2757-F365-FDC5AA15CFBE}"/>
              </a:ext>
            </a:extLst>
          </p:cNvPr>
          <p:cNvSpPr txBox="1">
            <a:spLocks/>
          </p:cNvSpPr>
          <p:nvPr/>
        </p:nvSpPr>
        <p:spPr>
          <a:xfrm>
            <a:off x="679521" y="4906950"/>
            <a:ext cx="8812822" cy="116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Neue Haas Grotesk Tex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Neue Haas Grotesk Text Pro"/>
              </a:rPr>
              <a:t>Simon Browning</a:t>
            </a:r>
          </a:p>
          <a:p>
            <a:r>
              <a:rPr lang="en-GB" sz="2800" dirty="0">
                <a:latin typeface="Neue Haas Grotesk Text Pro"/>
              </a:rPr>
              <a:t>Monitoring Technical Lead at The Rivers Trust </a:t>
            </a:r>
            <a:endParaRPr lang="en-GB" sz="2800" dirty="0"/>
          </a:p>
        </p:txBody>
      </p:sp>
      <p:pic>
        <p:nvPicPr>
          <p:cNvPr id="5" name="Picture 4" descr="A logo with white text&#10;&#10;AI-generated content may be incorrect.">
            <a:extLst>
              <a:ext uri="{FF2B5EF4-FFF2-40B4-BE49-F238E27FC236}">
                <a16:creationId xmlns:a16="http://schemas.microsoft.com/office/drawing/2014/main" id="{CBAC2D93-C4B3-BDEC-C577-E0F7CB89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86" y="424208"/>
            <a:ext cx="4259939" cy="2014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3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0521E-F98D-FA64-252C-B48A3045A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691861-A38A-AD8B-EB41-F068247B3512}"/>
              </a:ext>
            </a:extLst>
          </p:cNvPr>
          <p:cNvSpPr txBox="1">
            <a:spLocks/>
          </p:cNvSpPr>
          <p:nvPr/>
        </p:nvSpPr>
        <p:spPr>
          <a:xfrm>
            <a:off x="247827" y="241301"/>
            <a:ext cx="11216708" cy="1147210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baseline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bin"/>
                <a:ea typeface="+mj-ea"/>
                <a:cs typeface="Arial"/>
              </a:rPr>
              <a:t>CaSTCo Mission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bin"/>
                <a:ea typeface="+mj-ea"/>
                <a:cs typeface="Arial"/>
              </a:rPr>
              <a:t>What change do we want to see?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F44FC-DF5B-7B0C-674C-7E360135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02"/>
            <a:ext cx="12192000" cy="6511195"/>
          </a:xfrm>
          <a:prstGeom prst="rect">
            <a:avLst/>
          </a:prstGeom>
        </p:spPr>
      </p:pic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6549FCEB-B44E-49A8-7E33-9415E564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904" y="173403"/>
            <a:ext cx="1859269" cy="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5EB0-1775-DB5C-19CF-EB414EC4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A2FC0-DC48-BB45-D8B7-33B25099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0" y="996234"/>
            <a:ext cx="9599731" cy="5256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E4790-3FC1-AA59-A02B-668A1AB9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59711A-A3F2-8066-374F-1E226205705F}"/>
              </a:ext>
            </a:extLst>
          </p:cNvPr>
          <p:cNvSpPr txBox="1">
            <a:spLocks/>
          </p:cNvSpPr>
          <p:nvPr/>
        </p:nvSpPr>
        <p:spPr>
          <a:xfrm>
            <a:off x="369770" y="387100"/>
            <a:ext cx="10515600" cy="549526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Making a difference – pathways to impact!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C911FA56-F834-FE52-0A2F-8E43AADA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96A9B9-6D04-1869-573F-80EBF1F83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7471">
            <a:off x="9953826" y="4356620"/>
            <a:ext cx="1722768" cy="22276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B9230-F14E-9E88-30AA-4193D83A66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195"/>
          <a:stretch/>
        </p:blipFill>
        <p:spPr>
          <a:xfrm rot="254577">
            <a:off x="10000214" y="1471449"/>
            <a:ext cx="1770310" cy="2635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F8358D-E70B-25F4-BC0E-F4E5750C6363}"/>
              </a:ext>
            </a:extLst>
          </p:cNvPr>
          <p:cNvSpPr txBox="1"/>
          <p:nvPr/>
        </p:nvSpPr>
        <p:spPr>
          <a:xfrm>
            <a:off x="290719" y="6311850"/>
            <a:ext cx="616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7"/>
              </a:rPr>
              <a:t>https://castco.org/knowledge-base/making-a-difference/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1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3530A6-C28B-09C1-68EC-C43DD1823DC8}"/>
              </a:ext>
            </a:extLst>
          </p:cNvPr>
          <p:cNvSpPr txBox="1"/>
          <p:nvPr/>
        </p:nvSpPr>
        <p:spPr>
          <a:xfrm>
            <a:off x="3531769" y="5074496"/>
            <a:ext cx="5128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simon.browning@theriverstrust.org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0B46CB6-8235-6706-9AE6-DC88083C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7935" y="3664366"/>
            <a:ext cx="2716129" cy="12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D143-1A00-DD53-0368-271E83CA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E001-2672-1251-BB32-3A64F23B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627E70-42F6-E94B-4354-F45268105FD9}"/>
              </a:ext>
            </a:extLst>
          </p:cNvPr>
          <p:cNvSpPr txBox="1">
            <a:spLocks/>
          </p:cNvSpPr>
          <p:nvPr/>
        </p:nvSpPr>
        <p:spPr>
          <a:xfrm>
            <a:off x="369770" y="640988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 have a problem…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47DE79BF-1683-10EC-4426-3EDB911C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D7B5F75-407C-3E42-EA8F-67BA4D8A5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141" y="5913840"/>
            <a:ext cx="2264089" cy="7920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FBEB67-569D-E9A8-2AC6-886FA9471D87}"/>
              </a:ext>
            </a:extLst>
          </p:cNvPr>
          <p:cNvSpPr txBox="1">
            <a:spLocks/>
          </p:cNvSpPr>
          <p:nvPr/>
        </p:nvSpPr>
        <p:spPr>
          <a:xfrm>
            <a:off x="391686" y="1367025"/>
            <a:ext cx="6844970" cy="190978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endParaRPr lang="en-GB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95C1B-B70F-043C-88FE-85C938468652}"/>
              </a:ext>
            </a:extLst>
          </p:cNvPr>
          <p:cNvSpPr txBox="1"/>
          <p:nvPr/>
        </p:nvSpPr>
        <p:spPr>
          <a:xfrm>
            <a:off x="525129" y="1252346"/>
            <a:ext cx="7130158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Not a single waterbody in England is in good overall health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Year on year cuts to statutory monitoring 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Gaps in environmental data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Limited collaboration in data collection / management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endParaRPr lang="en-GB" sz="28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= fragmented decision making, inappropriate investments and further environmental declines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F6FBF-1610-D27B-0898-BCB967285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327" y="1701187"/>
            <a:ext cx="4211520" cy="5013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2CC82-BD2D-824E-80D2-1CCD81B9C8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72" r="17787"/>
          <a:stretch/>
        </p:blipFill>
        <p:spPr>
          <a:xfrm>
            <a:off x="10450554" y="1701187"/>
            <a:ext cx="1517716" cy="100026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C3AF93-BBE6-72D6-8CBF-72AB977ABA23}"/>
              </a:ext>
            </a:extLst>
          </p:cNvPr>
          <p:cNvSpPr txBox="1"/>
          <p:nvPr/>
        </p:nvSpPr>
        <p:spPr>
          <a:xfrm>
            <a:off x="10036167" y="6370833"/>
            <a:ext cx="19321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abin"/>
              </a:rPr>
              <a:t>OVERALL STATUS (2019)</a:t>
            </a:r>
          </a:p>
        </p:txBody>
      </p:sp>
    </p:spTree>
    <p:extLst>
      <p:ext uri="{BB962C8B-B14F-4D97-AF65-F5344CB8AC3E}">
        <p14:creationId xmlns:p14="http://schemas.microsoft.com/office/powerpoint/2010/main" val="317500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496F-AD29-838A-DFC3-32527FC4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33244-661D-E41A-81E7-A3D65812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0A4C8D-817C-9852-525E-DCED4D675D44}"/>
              </a:ext>
            </a:extLst>
          </p:cNvPr>
          <p:cNvSpPr txBox="1">
            <a:spLocks/>
          </p:cNvSpPr>
          <p:nvPr/>
        </p:nvSpPr>
        <p:spPr>
          <a:xfrm>
            <a:off x="369770" y="645807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 have a problem…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3240F676-5EAA-E461-E724-6EFC69C8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3CF06D-4762-0BE4-55C5-150B0018C11F}"/>
              </a:ext>
            </a:extLst>
          </p:cNvPr>
          <p:cNvSpPr txBox="1">
            <a:spLocks/>
          </p:cNvSpPr>
          <p:nvPr/>
        </p:nvSpPr>
        <p:spPr>
          <a:xfrm>
            <a:off x="391686" y="1367025"/>
            <a:ext cx="6844970" cy="190978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endParaRPr lang="en-GB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79E2B-3433-AAA0-1AC7-10740B281A95}"/>
              </a:ext>
            </a:extLst>
          </p:cNvPr>
          <p:cNvSpPr txBox="1"/>
          <p:nvPr/>
        </p:nvSpPr>
        <p:spPr>
          <a:xfrm>
            <a:off x="535072" y="1216484"/>
            <a:ext cx="7130158" cy="530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We are seeing an explosion of enthusiasm in communities for collecting their own data to fill these gaps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But ‘Citizen Science’ – or volunteer monitoring - data is perceived by some to be less accurate or trustworthy than ‘official’ data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… which means it is not being used effectively to influence decisions about river and catchment management</a:t>
            </a:r>
            <a:endParaRPr lang="en-GB" sz="28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endParaRPr lang="en-GB" sz="24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The Catchment Systems Thinking Cooperative (CaSTCo) project was intended to address this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D144D-EC0B-82FF-9BA5-ED6E2821CA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80"/>
          <a:stretch/>
        </p:blipFill>
        <p:spPr>
          <a:xfrm>
            <a:off x="8225984" y="1409865"/>
            <a:ext cx="3060537" cy="4387879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207BD9-3091-6255-029D-D6B7F37FB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71" y="5884006"/>
            <a:ext cx="2362200" cy="9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A5AE7-A860-2F3F-26ED-51D204B27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651A0-AE48-0208-CB0A-9A9121CF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F662CC-B0F9-A894-6707-21B5F836FB0C}"/>
              </a:ext>
            </a:extLst>
          </p:cNvPr>
          <p:cNvSpPr txBox="1">
            <a:spLocks/>
          </p:cNvSpPr>
          <p:nvPr/>
        </p:nvSpPr>
        <p:spPr>
          <a:xfrm>
            <a:off x="369770" y="507173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What</a:t>
            </a:r>
            <a:r>
              <a:rPr lang="en-GB" sz="2800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 CaSTCo?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E240F90F-2EFD-2765-E42F-7FC2EBF0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119274-23DC-140B-D743-1E054ADD7E48}"/>
              </a:ext>
            </a:extLst>
          </p:cNvPr>
          <p:cNvSpPr txBox="1">
            <a:spLocks/>
          </p:cNvSpPr>
          <p:nvPr/>
        </p:nvSpPr>
        <p:spPr>
          <a:xfrm>
            <a:off x="369769" y="1056699"/>
            <a:ext cx="7120921" cy="190978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CaSTCo (Catchment Systems Thinking Cooperative) </a:t>
            </a: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is a 3-year Ofwat innovation project involving 24 partners, which will test the establishment of…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endParaRPr lang="en-GB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925FC-5E49-470D-81A6-2E1C847D9590}"/>
              </a:ext>
            </a:extLst>
          </p:cNvPr>
          <p:cNvSpPr txBox="1"/>
          <p:nvPr/>
        </p:nvSpPr>
        <p:spPr>
          <a:xfrm>
            <a:off x="369768" y="3399389"/>
            <a:ext cx="6844970" cy="48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… the Catchment Monitoring Cooperative (CMC)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740DD-CEA0-CC1D-2FFE-0FC21397E471}"/>
              </a:ext>
            </a:extLst>
          </p:cNvPr>
          <p:cNvSpPr txBox="1"/>
          <p:nvPr/>
        </p:nvSpPr>
        <p:spPr>
          <a:xfrm>
            <a:off x="369768" y="3808463"/>
            <a:ext cx="6991612" cy="130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A nationally standardised river monitoring framework to close the gap between people, data and decisions that affect rivers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CC4E44-0290-E588-F771-68D0B19DA5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80"/>
          <a:stretch/>
        </p:blipFill>
        <p:spPr>
          <a:xfrm>
            <a:off x="8225984" y="1409865"/>
            <a:ext cx="3060537" cy="4387879"/>
          </a:xfrm>
          <a:prstGeom prst="rect">
            <a:avLst/>
          </a:prstGeom>
        </p:spPr>
      </p:pic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62D5438-9AF6-7DF9-7AB1-C7065DF05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71" y="5884006"/>
            <a:ext cx="2362200" cy="9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75010-0B9B-B09E-97C4-D65FC941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E25F467-6ADF-4D50-8FFA-F5FDBD20C2BC}"/>
              </a:ext>
            </a:extLst>
          </p:cNvPr>
          <p:cNvGrpSpPr/>
          <p:nvPr/>
        </p:nvGrpSpPr>
        <p:grpSpPr>
          <a:xfrm>
            <a:off x="6708914" y="167471"/>
            <a:ext cx="5343258" cy="6594887"/>
            <a:chOff x="-81957" y="1323702"/>
            <a:chExt cx="4387431" cy="55342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ECB6CC-AF29-422C-A152-D4349A9C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1957" y="1323702"/>
              <a:ext cx="4387431" cy="553429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952408-66B0-461A-8260-231C05960E1A}"/>
                </a:ext>
              </a:extLst>
            </p:cNvPr>
            <p:cNvSpPr txBox="1"/>
            <p:nvPr/>
          </p:nvSpPr>
          <p:spPr>
            <a:xfrm>
              <a:off x="1730630" y="3162097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D13DD6-4D59-4519-8BCF-3981E8CB537C}"/>
                </a:ext>
              </a:extLst>
            </p:cNvPr>
            <p:cNvSpPr txBox="1"/>
            <p:nvPr/>
          </p:nvSpPr>
          <p:spPr>
            <a:xfrm>
              <a:off x="1563943" y="4368605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8B0878-8FED-4B61-B253-D3D34ACCF6D2}"/>
                </a:ext>
              </a:extLst>
            </p:cNvPr>
            <p:cNvSpPr txBox="1"/>
            <p:nvPr/>
          </p:nvSpPr>
          <p:spPr>
            <a:xfrm>
              <a:off x="3514045" y="4368605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43C55-01AE-49B8-8AEE-7743EEE72DA9}"/>
                </a:ext>
              </a:extLst>
            </p:cNvPr>
            <p:cNvSpPr txBox="1"/>
            <p:nvPr/>
          </p:nvSpPr>
          <p:spPr>
            <a:xfrm>
              <a:off x="1230568" y="4762810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749476-BE3B-4BFE-A93D-E34374864F4D}"/>
                </a:ext>
              </a:extLst>
            </p:cNvPr>
            <p:cNvSpPr txBox="1"/>
            <p:nvPr/>
          </p:nvSpPr>
          <p:spPr>
            <a:xfrm>
              <a:off x="2754152" y="4947476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C05EB-7091-482B-BED0-329A9F89757E}"/>
                </a:ext>
              </a:extLst>
            </p:cNvPr>
            <p:cNvSpPr txBox="1"/>
            <p:nvPr/>
          </p:nvSpPr>
          <p:spPr>
            <a:xfrm>
              <a:off x="3042702" y="5132142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55E646-A824-4529-9064-A348DAD6D928}"/>
                </a:ext>
              </a:extLst>
            </p:cNvPr>
            <p:cNvSpPr txBox="1"/>
            <p:nvPr/>
          </p:nvSpPr>
          <p:spPr>
            <a:xfrm>
              <a:off x="2665442" y="5591373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C9185F-CE4C-4B64-9FA3-71EFA6573FA7}"/>
                </a:ext>
              </a:extLst>
            </p:cNvPr>
            <p:cNvSpPr txBox="1"/>
            <p:nvPr/>
          </p:nvSpPr>
          <p:spPr>
            <a:xfrm>
              <a:off x="759218" y="5960705"/>
              <a:ext cx="33337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7B5C3B-2E17-93A1-27DB-DC51E705B7E1}"/>
              </a:ext>
            </a:extLst>
          </p:cNvPr>
          <p:cNvSpPr txBox="1"/>
          <p:nvPr/>
        </p:nvSpPr>
        <p:spPr>
          <a:xfrm>
            <a:off x="442736" y="1552687"/>
            <a:ext cx="5790987" cy="448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A Charter for Citizen Science – agree the rules for taking part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A list of accredited methods, with guidance and training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Collaborative monitoring plans in each Demo</a:t>
            </a:r>
            <a:endParaRPr lang="en-GB" sz="28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An agreed approach for openly sharing results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Demonstrating how this works in 8+ ‘Demo catchments’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551960-2360-71E2-47BA-BC3E1DDEAA3C}"/>
              </a:ext>
            </a:extLst>
          </p:cNvPr>
          <p:cNvSpPr txBox="1">
            <a:spLocks/>
          </p:cNvSpPr>
          <p:nvPr/>
        </p:nvSpPr>
        <p:spPr>
          <a:xfrm>
            <a:off x="369770" y="507173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Key outputs include…</a:t>
            </a:r>
          </a:p>
        </p:txBody>
      </p:sp>
      <p:pic>
        <p:nvPicPr>
          <p:cNvPr id="21" name="Picture 2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D98EF1-8F42-0176-DB4B-D4F72EED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01" y="5899647"/>
            <a:ext cx="2362200" cy="9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D776-8E46-10D6-F77E-E4192742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4CBEE-E7A0-C91E-FA02-BBC12005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1C955D-5C2A-B172-9E6E-0DDE3099BB0A}"/>
              </a:ext>
            </a:extLst>
          </p:cNvPr>
          <p:cNvSpPr txBox="1">
            <a:spLocks/>
          </p:cNvSpPr>
          <p:nvPr/>
        </p:nvSpPr>
        <p:spPr>
          <a:xfrm>
            <a:off x="369770" y="507173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CaSTCo principles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B998944C-065B-934D-EAA5-CCF8BA4B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4007A-6DF0-BD6F-57B8-531ECFEFD359}"/>
              </a:ext>
            </a:extLst>
          </p:cNvPr>
          <p:cNvSpPr txBox="1"/>
          <p:nvPr/>
        </p:nvSpPr>
        <p:spPr>
          <a:xfrm>
            <a:off x="557798" y="1124084"/>
            <a:ext cx="5355985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1. Collaborative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Build a community aiming to improve river health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Break down barriers between sectors, including volunteers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Invest in collaborative plans and communicating outcomes</a:t>
            </a:r>
          </a:p>
          <a:p>
            <a:pPr algn="l"/>
            <a:endParaRPr lang="en-GB" sz="1600" b="0" i="0" dirty="0">
              <a:solidFill>
                <a:srgbClr val="0070C0"/>
              </a:solidFill>
              <a:effectLst/>
              <a:latin typeface="Helvetica" panose="020B06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2. Impactful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Collect data for a purpose or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Measure the results of new and existing approaches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Invest in projects that multiply impact</a:t>
            </a:r>
          </a:p>
          <a:p>
            <a:endParaRPr lang="en-GB" sz="1600" dirty="0">
              <a:solidFill>
                <a:srgbClr val="0070C0"/>
              </a:solidFill>
              <a:latin typeface="Helvetica" panose="020B06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3.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Share data and ideas openly as a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Provide easily accessed resources and 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Shine a spotlight on successes and how others can replicate them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28FDA4-00D0-A103-8C7F-A0E7476B3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71" y="5884006"/>
            <a:ext cx="2362200" cy="902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D8709D-2FA9-E482-818C-5C8462A042A5}"/>
              </a:ext>
            </a:extLst>
          </p:cNvPr>
          <p:cNvSpPr txBox="1"/>
          <p:nvPr/>
        </p:nvSpPr>
        <p:spPr>
          <a:xfrm>
            <a:off x="6096000" y="1124084"/>
            <a:ext cx="5726230" cy="377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4. Rigorous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Use appropriate best practices to collect and share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Provide transparency on protocols to use results effectively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Institute checks and reviews that ensure high quality</a:t>
            </a:r>
          </a:p>
          <a:p>
            <a:pPr algn="l"/>
            <a:endParaRPr lang="en-GB" sz="1600" b="0" i="0" dirty="0">
              <a:solidFill>
                <a:srgbClr val="0070C0"/>
              </a:solidFill>
              <a:effectLst/>
              <a:latin typeface="Helvetica" panose="020B060402020202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5. Future-minded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Grow our community’s capacity to take care of rivers for the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Develop and use tools that support impact-driven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</a:rPr>
              <a:t>Embrace flexibility, adaptivity and innovation when appropriate</a:t>
            </a:r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624C5F03-A884-7499-CFB1-E046E754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322" y="5507716"/>
            <a:ext cx="2753109" cy="752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A32116-85C0-7C8A-E973-AFEEA6CFA830}"/>
              </a:ext>
            </a:extLst>
          </p:cNvPr>
          <p:cNvSpPr txBox="1"/>
          <p:nvPr/>
        </p:nvSpPr>
        <p:spPr>
          <a:xfrm>
            <a:off x="6096000" y="5018930"/>
            <a:ext cx="6166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https://castco.org/about/#castco-principles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ACF26-A61E-809B-2B62-14150632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2D67A-4955-0346-7203-4D10536D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82158C-BAE7-1187-3CB6-E62C15CE6384}"/>
              </a:ext>
            </a:extLst>
          </p:cNvPr>
          <p:cNvSpPr txBox="1">
            <a:spLocks/>
          </p:cNvSpPr>
          <p:nvPr/>
        </p:nvSpPr>
        <p:spPr>
          <a:xfrm>
            <a:off x="369770" y="507173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Monitoring planning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DFC552C0-D08A-18EC-270D-E8F8A3FF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436DB-E177-4471-910D-0812D517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9" y="938453"/>
            <a:ext cx="6469149" cy="5481671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3B84208C-904A-5BB0-AA7A-F2451828E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381" y="3228503"/>
            <a:ext cx="1850044" cy="901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99E438-26DA-567C-F090-0B5B0F00C8FB}"/>
              </a:ext>
            </a:extLst>
          </p:cNvPr>
          <p:cNvSpPr txBox="1"/>
          <p:nvPr/>
        </p:nvSpPr>
        <p:spPr>
          <a:xfrm>
            <a:off x="234618" y="6420124"/>
            <a:ext cx="4949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https://www.chesapeakemonitoringcoop.org/</a:t>
            </a:r>
            <a:endParaRPr lang="en-GB" dirty="0"/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604C722-03BA-6979-2160-16A71EC54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31" y="271298"/>
            <a:ext cx="2362200" cy="902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7FF4B-8D3F-EA1E-DD9E-9E9A33FC7E89}"/>
              </a:ext>
            </a:extLst>
          </p:cNvPr>
          <p:cNvSpPr txBox="1"/>
          <p:nvPr/>
        </p:nvSpPr>
        <p:spPr>
          <a:xfrm>
            <a:off x="6770869" y="1433582"/>
            <a:ext cx="5051361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Why have a Collaborative Monitoring Plan?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ptos" panose="020B0004020202020204" pitchFamily="34" charset="0"/>
              </a:rPr>
              <a:t>It helps everyone focus on what they are trying to achieve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ptos" panose="020B0004020202020204" pitchFamily="34" charset="0"/>
              </a:rPr>
              <a:t>It helps to collate existing knowledge about your river or catchment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ptos" panose="020B0004020202020204" pitchFamily="34" charset="0"/>
              </a:rPr>
              <a:t>It provides a record of your objectives, methods and quality assurance measures…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ptos" panose="020B0004020202020204" pitchFamily="34" charset="0"/>
              </a:rPr>
              <a:t>… so that others can trust and use your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FC19E-21FF-9070-A964-7944384757E6}"/>
              </a:ext>
            </a:extLst>
          </p:cNvPr>
          <p:cNvSpPr txBox="1"/>
          <p:nvPr/>
        </p:nvSpPr>
        <p:spPr>
          <a:xfrm>
            <a:off x="7109331" y="5845466"/>
            <a:ext cx="465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https://castco.org/knowledge-categories/plan/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2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11DF3-2FB7-2001-EB39-44B6E2D4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590FA-658A-4734-E73A-2F0237E8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3B386C-DDD2-2C33-6F45-A74D60D9FCA5}"/>
              </a:ext>
            </a:extLst>
          </p:cNvPr>
          <p:cNvSpPr txBox="1">
            <a:spLocks/>
          </p:cNvSpPr>
          <p:nvPr/>
        </p:nvSpPr>
        <p:spPr>
          <a:xfrm>
            <a:off x="369770" y="507173"/>
            <a:ext cx="6234230" cy="549526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Defining your monitoring purpose</a:t>
            </a:r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C5BCB0BF-76BD-82AC-9A76-5321A833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E14C0-E990-2E78-DAC7-1418928B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58"/>
          <a:stretch/>
        </p:blipFill>
        <p:spPr>
          <a:xfrm>
            <a:off x="536023" y="1293769"/>
            <a:ext cx="4900586" cy="4856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DD198-D8C9-5E34-B51A-17018AE3873B}"/>
              </a:ext>
            </a:extLst>
          </p:cNvPr>
          <p:cNvSpPr txBox="1"/>
          <p:nvPr/>
        </p:nvSpPr>
        <p:spPr>
          <a:xfrm>
            <a:off x="5776028" y="1679285"/>
            <a:ext cx="6046202" cy="464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Aptos" panose="020B0004020202020204" pitchFamily="34" charset="0"/>
              </a:rPr>
              <a:t>Each ‘type’ can be defined in terms of: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overall objective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scale of participation (10s – 1,000s)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level of training / expertise required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sophistication and robustness of the methods used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target audience for the data and findings</a:t>
            </a: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ptos" panose="020B0004020202020204" pitchFamily="34" charset="0"/>
              </a:rPr>
              <a:t>The decisions that the results can influence</a:t>
            </a:r>
            <a:endParaRPr lang="en-GB" sz="2800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9D21570-85DD-7617-97D7-C2E49A7B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71" y="5884006"/>
            <a:ext cx="2362200" cy="902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10DE59-EE7C-5A47-8444-F3ECF793D614}"/>
              </a:ext>
            </a:extLst>
          </p:cNvPr>
          <p:cNvSpPr txBox="1"/>
          <p:nvPr/>
        </p:nvSpPr>
        <p:spPr>
          <a:xfrm>
            <a:off x="369770" y="6387248"/>
            <a:ext cx="616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https://castco.org/knowledge-base/monitoring-purpose/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8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7342E-364F-1E2D-91E3-E374490F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8" y="1453256"/>
            <a:ext cx="6533496" cy="502959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352CFDC-A8B0-34AE-2483-FB53429E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70" y="387100"/>
            <a:ext cx="3712703" cy="549526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Method selection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DBCB29-EC5E-002D-3A85-6FCBC6247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730" y="4815277"/>
            <a:ext cx="890587" cy="136860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85837EB-3B4F-2A3B-458F-3921307342D0}"/>
              </a:ext>
            </a:extLst>
          </p:cNvPr>
          <p:cNvSpPr txBox="1">
            <a:spLocks/>
          </p:cNvSpPr>
          <p:nvPr/>
        </p:nvSpPr>
        <p:spPr>
          <a:xfrm>
            <a:off x="8423033" y="5138474"/>
            <a:ext cx="2943994" cy="10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Less than £1 / test</a:t>
            </a:r>
          </a:p>
          <a:p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Easy to use, indicative result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A1BB9064-9EE1-734B-DAB4-829E0F98C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20072" r="10000" b="19283"/>
          <a:stretch/>
        </p:blipFill>
        <p:spPr bwMode="auto">
          <a:xfrm>
            <a:off x="9835084" y="3301122"/>
            <a:ext cx="2090446" cy="1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AFD6317-73D5-CC0E-F757-7B48AF70AF5A}"/>
              </a:ext>
            </a:extLst>
          </p:cNvPr>
          <p:cNvSpPr txBox="1">
            <a:spLocks/>
          </p:cNvSpPr>
          <p:nvPr/>
        </p:nvSpPr>
        <p:spPr>
          <a:xfrm>
            <a:off x="7884297" y="2259396"/>
            <a:ext cx="3164612" cy="102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c. £650 (+ £0.50 per test)</a:t>
            </a:r>
          </a:p>
          <a:p>
            <a:pPr algn="r"/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Superior optics and power 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E1D6D-908C-CF40-C471-9752E12A385E}"/>
              </a:ext>
            </a:extLst>
          </p:cNvPr>
          <p:cNvSpPr txBox="1"/>
          <p:nvPr/>
        </p:nvSpPr>
        <p:spPr>
          <a:xfrm>
            <a:off x="6305813" y="1251641"/>
            <a:ext cx="4443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Formal sampling and accredited laboratory analysis</a:t>
            </a: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1108E41B-C07B-EB36-9CBA-368B9F3D1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741" y="271298"/>
            <a:ext cx="2162489" cy="1022471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C50DAD-620A-36FD-758C-42925742B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71" y="5884006"/>
            <a:ext cx="2362200" cy="902360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FF2ADC09-CD5B-3C96-D0F7-71364C449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5663"/>
          <a:stretch/>
        </p:blipFill>
        <p:spPr bwMode="auto">
          <a:xfrm>
            <a:off x="5821830" y="2202114"/>
            <a:ext cx="2366154" cy="18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4F03DA-11E5-48E3-08EE-DAFC3642DC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151" y="889661"/>
            <a:ext cx="1767226" cy="1729748"/>
          </a:xfrm>
          <a:prstGeom prst="ellipse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543A5A9-7EFA-B7F5-B94B-0FDE772CCFC0}"/>
              </a:ext>
            </a:extLst>
          </p:cNvPr>
          <p:cNvSpPr txBox="1">
            <a:spLocks/>
          </p:cNvSpPr>
          <p:nvPr/>
        </p:nvSpPr>
        <p:spPr>
          <a:xfrm>
            <a:off x="6569421" y="3827002"/>
            <a:ext cx="3325609" cy="82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c. £80 (+ £0.50 per test)</a:t>
            </a:r>
          </a:p>
          <a:p>
            <a:pPr algn="r"/>
            <a:r>
              <a:rPr lang="en-GB" sz="18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Fiddlier to use, precise result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261E6-B2E0-AED1-D8AF-670036B939DE}"/>
              </a:ext>
            </a:extLst>
          </p:cNvPr>
          <p:cNvSpPr txBox="1"/>
          <p:nvPr/>
        </p:nvSpPr>
        <p:spPr>
          <a:xfrm>
            <a:off x="1033645" y="638198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https://castco.org/knowledge-base/methods-list/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60283"/>
      </p:ext>
    </p:extLst>
  </p:cSld>
  <p:clrMapOvr>
    <a:masterClrMapping/>
  </p:clrMapOvr>
</p:sld>
</file>

<file path=ppt/theme/theme1.xml><?xml version="1.0" encoding="utf-8"?>
<a:theme xmlns:a="http://schemas.openxmlformats.org/drawingml/2006/main" name="1_UU blue standard">
  <a:themeElements>
    <a:clrScheme name="UU Blue">
      <a:dk1>
        <a:srgbClr val="000000"/>
      </a:dk1>
      <a:lt1>
        <a:srgbClr val="FFFFFF"/>
      </a:lt1>
      <a:dk2>
        <a:srgbClr val="003E52"/>
      </a:dk2>
      <a:lt2>
        <a:srgbClr val="DBD9D6"/>
      </a:lt2>
      <a:accent1>
        <a:srgbClr val="9ACAEB"/>
      </a:accent1>
      <a:accent2>
        <a:srgbClr val="00A1DF"/>
      </a:accent2>
      <a:accent3>
        <a:srgbClr val="67CFE3"/>
      </a:accent3>
      <a:accent4>
        <a:srgbClr val="C3E088"/>
      </a:accent4>
      <a:accent5>
        <a:srgbClr val="7C98AB"/>
      </a:accent5>
      <a:accent6>
        <a:srgbClr val="004750"/>
      </a:accent6>
      <a:hlink>
        <a:srgbClr val="00A1DF"/>
      </a:hlink>
      <a:folHlink>
        <a:srgbClr val="7C98AB"/>
      </a:folHlink>
    </a:clrScheme>
    <a:fontScheme name="Custom 2">
      <a:majorFont>
        <a:latin typeface="Cabin"/>
        <a:ea typeface=""/>
        <a:cs typeface=""/>
      </a:majorFont>
      <a:minorFont>
        <a:latin typeface="Asap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U blue standard" id="{C17C9531-D7E0-4F66-9CD7-00A7B5F8C3C0}" vid="{9D73B656-3265-4040-8531-6423EDB043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4445dfb-933e-44f6-9791-231848ee70a8" xsi:nil="true"/>
    <lcf76f155ced4ddcb4097134ff3c332f xmlns="c4445dfb-933e-44f6-9791-231848ee70a8">
      <Terms xmlns="http://schemas.microsoft.com/office/infopath/2007/PartnerControls"/>
    </lcf76f155ced4ddcb4097134ff3c332f>
    <TaxCatchAll xmlns="3aaf9b6a-1749-4684-8c7a-06014a2b2ea3" xsi:nil="true"/>
    <Thumbnail xmlns="c4445dfb-933e-44f6-9791-231848ee70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B94AA118B874AA8CD7875972B382E" ma:contentTypeVersion="16" ma:contentTypeDescription="Create a new document." ma:contentTypeScope="" ma:versionID="7546edcc1684aed72c6a53fd56bd33cf">
  <xsd:schema xmlns:xsd="http://www.w3.org/2001/XMLSchema" xmlns:xs="http://www.w3.org/2001/XMLSchema" xmlns:p="http://schemas.microsoft.com/office/2006/metadata/properties" xmlns:ns2="c4445dfb-933e-44f6-9791-231848ee70a8" xmlns:ns3="3aaf9b6a-1749-4684-8c7a-06014a2b2ea3" targetNamespace="http://schemas.microsoft.com/office/2006/metadata/properties" ma:root="true" ma:fieldsID="f5cad6d72039043c86bb7e03b847c682" ns2:_="" ns3:_="">
    <xsd:import namespace="c4445dfb-933e-44f6-9791-231848ee70a8"/>
    <xsd:import namespace="3aaf9b6a-1749-4684-8c7a-06014a2b2e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45dfb-933e-44f6-9791-231848ee7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a8a3bf-1036-4c32-856c-2ae79ed9c2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f9b6a-1749-4684-8c7a-06014a2b2e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f197995-58df-4cc7-ba24-ddb9a62e040a}" ma:internalName="TaxCatchAll" ma:showField="CatchAllData" ma:web="3aaf9b6a-1749-4684-8c7a-06014a2b2e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7637B-3850-4751-ACE5-8B75E18BFA6D}">
  <ds:schemaRefs>
    <ds:schemaRef ds:uri="http://schemas.microsoft.com/office/2006/documentManagement/types"/>
    <ds:schemaRef ds:uri="3aaf9b6a-1749-4684-8c7a-06014a2b2ea3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c4445dfb-933e-44f6-9791-231848ee70a8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043871-2B6C-4261-9962-8DBA23934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45dfb-933e-44f6-9791-231848ee70a8"/>
    <ds:schemaRef ds:uri="3aaf9b6a-1749-4684-8c7a-06014a2b2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69E92-8B93-4D3C-BD63-48AB40C74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656</Words>
  <Application>Microsoft Office PowerPoint</Application>
  <PresentationFormat>Widescreen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Asap</vt:lpstr>
      <vt:lpstr>Cabin</vt:lpstr>
      <vt:lpstr>Calibri</vt:lpstr>
      <vt:lpstr>Helvetica</vt:lpstr>
      <vt:lpstr>Neue Haas Grotesk Text Pro</vt:lpstr>
      <vt:lpstr>1_UU blue standard</vt:lpstr>
      <vt:lpstr>Introduction to the Catchment Systems Thinking Cooperative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selection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towards a Catchment Monitoring Cooperative</dc:title>
  <dc:creator>Michelle Walker;Paul;Hulme</dc:creator>
  <cp:lastModifiedBy>Simon Browning</cp:lastModifiedBy>
  <cp:revision>12</cp:revision>
  <cp:lastPrinted>2023-01-11T13:32:11Z</cp:lastPrinted>
  <dcterms:created xsi:type="dcterms:W3CDTF">2020-02-27T01:05:18Z</dcterms:created>
  <dcterms:modified xsi:type="dcterms:W3CDTF">2025-05-15T12:49:43Z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0x010100AD8B94AA118B874AA8CD7875972B382E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